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0"/>
  </p:notesMasterIdLst>
  <p:sldIdLst>
    <p:sldId id="286" r:id="rId3"/>
    <p:sldId id="287" r:id="rId4"/>
    <p:sldId id="256" r:id="rId5"/>
    <p:sldId id="264" r:id="rId6"/>
    <p:sldId id="258" r:id="rId7"/>
    <p:sldId id="259" r:id="rId8"/>
    <p:sldId id="260" r:id="rId9"/>
    <p:sldId id="265" r:id="rId10"/>
    <p:sldId id="266" r:id="rId11"/>
    <p:sldId id="261" r:id="rId12"/>
    <p:sldId id="267" r:id="rId13"/>
    <p:sldId id="262" r:id="rId14"/>
    <p:sldId id="263" r:id="rId15"/>
    <p:sldId id="268" r:id="rId16"/>
    <p:sldId id="288" r:id="rId17"/>
    <p:sldId id="289" r:id="rId18"/>
    <p:sldId id="290" r:id="rId19"/>
    <p:sldId id="291" r:id="rId20"/>
    <p:sldId id="292" r:id="rId21"/>
    <p:sldId id="293" r:id="rId22"/>
    <p:sldId id="294" r:id="rId23"/>
    <p:sldId id="269" r:id="rId24"/>
    <p:sldId id="270" r:id="rId25"/>
    <p:sldId id="271" r:id="rId26"/>
    <p:sldId id="272" r:id="rId27"/>
    <p:sldId id="273" r:id="rId28"/>
    <p:sldId id="284" r:id="rId29"/>
    <p:sldId id="274" r:id="rId30"/>
    <p:sldId id="275" r:id="rId31"/>
    <p:sldId id="277" r:id="rId32"/>
    <p:sldId id="276" r:id="rId33"/>
    <p:sldId id="296" r:id="rId34"/>
    <p:sldId id="297" r:id="rId35"/>
    <p:sldId id="295" r:id="rId36"/>
    <p:sldId id="298" r:id="rId37"/>
    <p:sldId id="299" r:id="rId38"/>
    <p:sldId id="28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4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egoddard\Documents\conference%20board%20of%20canada\data%20from%20various%20survey.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goddard\Documents\conference%20board%20of%20canada\data%20from%20various%20survey.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egoddard\My%20Documents\Copy%20of%20cmd%20trust%20cluster%20from%20Larissa.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egoddard\My%20Documents\cmd%20conference%20guelph\traceability%20and%20restaurant\analysis%20for%20EAAE%20larissa%20and%20ellen\steak%20wtp.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sz="2000"/>
              <a:t>Generally,</a:t>
            </a:r>
            <a:r>
              <a:rPr lang="en-CA" sz="2000" baseline="0"/>
              <a:t> would you say that most people can be trusted? </a:t>
            </a:r>
          </a:p>
          <a:p>
            <a:pPr>
              <a:defRPr/>
            </a:pPr>
            <a:r>
              <a:rPr lang="en-CA" sz="1400" baseline="0"/>
              <a:t>% agree</a:t>
            </a:r>
            <a:endParaRPr lang="en-CA" sz="1400"/>
          </a:p>
        </c:rich>
      </c:tx>
      <c:overlay val="0"/>
    </c:title>
    <c:autoTitleDeleted val="0"/>
    <c:view3D>
      <c:rotX val="15"/>
      <c:rotY val="20"/>
      <c:rAngAx val="0"/>
    </c:view3D>
    <c:floor>
      <c:thickness val="0"/>
    </c:floor>
    <c:sideWall>
      <c:thickness val="0"/>
    </c:sideWall>
    <c:backWall>
      <c:thickness val="0"/>
    </c:backWall>
    <c:plotArea>
      <c:layout/>
      <c:bar3DChart>
        <c:barDir val="col"/>
        <c:grouping val="clustered"/>
        <c:varyColors val="0"/>
        <c:ser>
          <c:idx val="0"/>
          <c:order val="0"/>
          <c:tx>
            <c:v>My Surveys</c:v>
          </c:tx>
          <c:invertIfNegative val="0"/>
          <c:cat>
            <c:strRef>
              <c:f>'general trust '!$B$1:$J$1</c:f>
              <c:strCache>
                <c:ptCount val="9"/>
                <c:pt idx="0">
                  <c:v>2008</c:v>
                </c:pt>
                <c:pt idx="1">
                  <c:v>2009(1)</c:v>
                </c:pt>
                <c:pt idx="2">
                  <c:v>2009(2)</c:v>
                </c:pt>
                <c:pt idx="3">
                  <c:v>2011</c:v>
                </c:pt>
                <c:pt idx="4">
                  <c:v>2012</c:v>
                </c:pt>
                <c:pt idx="5">
                  <c:v>2013</c:v>
                </c:pt>
                <c:pt idx="6">
                  <c:v>2015</c:v>
                </c:pt>
                <c:pt idx="7">
                  <c:v>2016</c:v>
                </c:pt>
                <c:pt idx="8">
                  <c:v>2017</c:v>
                </c:pt>
              </c:strCache>
            </c:strRef>
          </c:cat>
          <c:val>
            <c:numRef>
              <c:f>'general trust '!$B$3:$J$3</c:f>
              <c:numCache>
                <c:formatCode>General</c:formatCode>
                <c:ptCount val="9"/>
                <c:pt idx="0">
                  <c:v>47.628361858190708</c:v>
                </c:pt>
                <c:pt idx="1">
                  <c:v>50.526932084309131</c:v>
                </c:pt>
                <c:pt idx="2">
                  <c:v>50.763105507631053</c:v>
                </c:pt>
                <c:pt idx="3">
                  <c:v>45.851528384279476</c:v>
                </c:pt>
                <c:pt idx="4">
                  <c:v>44.745575221238937</c:v>
                </c:pt>
                <c:pt idx="6">
                  <c:v>45.362903225806448</c:v>
                </c:pt>
                <c:pt idx="7">
                  <c:v>49.176728869374315</c:v>
                </c:pt>
                <c:pt idx="8">
                  <c:v>46.559378468368479</c:v>
                </c:pt>
              </c:numCache>
            </c:numRef>
          </c:val>
          <c:extLst>
            <c:ext xmlns:c16="http://schemas.microsoft.com/office/drawing/2014/chart" uri="{C3380CC4-5D6E-409C-BE32-E72D297353CC}">
              <c16:uniqueId val="{00000000-50A3-4A9C-856A-30CF2030E11A}"/>
            </c:ext>
          </c:extLst>
        </c:ser>
        <c:ser>
          <c:idx val="1"/>
          <c:order val="1"/>
          <c:tx>
            <c:v>General Social Survey</c:v>
          </c:tx>
          <c:invertIfNegative val="0"/>
          <c:cat>
            <c:strRef>
              <c:f>'general trust '!$B$1:$J$1</c:f>
              <c:strCache>
                <c:ptCount val="9"/>
                <c:pt idx="0">
                  <c:v>2008</c:v>
                </c:pt>
                <c:pt idx="1">
                  <c:v>2009(1)</c:v>
                </c:pt>
                <c:pt idx="2">
                  <c:v>2009(2)</c:v>
                </c:pt>
                <c:pt idx="3">
                  <c:v>2011</c:v>
                </c:pt>
                <c:pt idx="4">
                  <c:v>2012</c:v>
                </c:pt>
                <c:pt idx="5">
                  <c:v>2013</c:v>
                </c:pt>
                <c:pt idx="6">
                  <c:v>2015</c:v>
                </c:pt>
                <c:pt idx="7">
                  <c:v>2016</c:v>
                </c:pt>
                <c:pt idx="8">
                  <c:v>2017</c:v>
                </c:pt>
              </c:strCache>
            </c:strRef>
          </c:cat>
          <c:val>
            <c:numRef>
              <c:f>'general trust '!$B$7:$H$7</c:f>
              <c:numCache>
                <c:formatCode>General</c:formatCode>
                <c:ptCount val="7"/>
                <c:pt idx="0">
                  <c:v>47.7</c:v>
                </c:pt>
                <c:pt idx="5">
                  <c:v>53.5</c:v>
                </c:pt>
              </c:numCache>
            </c:numRef>
          </c:val>
          <c:extLst>
            <c:ext xmlns:c16="http://schemas.microsoft.com/office/drawing/2014/chart" uri="{C3380CC4-5D6E-409C-BE32-E72D297353CC}">
              <c16:uniqueId val="{00000001-50A3-4A9C-856A-30CF2030E11A}"/>
            </c:ext>
          </c:extLst>
        </c:ser>
        <c:dLbls>
          <c:showLegendKey val="0"/>
          <c:showVal val="0"/>
          <c:showCatName val="0"/>
          <c:showSerName val="0"/>
          <c:showPercent val="0"/>
          <c:showBubbleSize val="0"/>
        </c:dLbls>
        <c:gapWidth val="150"/>
        <c:shape val="cylinder"/>
        <c:axId val="299684864"/>
        <c:axId val="199358656"/>
        <c:axId val="0"/>
      </c:bar3DChart>
      <c:catAx>
        <c:axId val="299684864"/>
        <c:scaling>
          <c:orientation val="minMax"/>
        </c:scaling>
        <c:delete val="0"/>
        <c:axPos val="b"/>
        <c:numFmt formatCode="General" sourceLinked="0"/>
        <c:majorTickMark val="out"/>
        <c:minorTickMark val="none"/>
        <c:tickLblPos val="nextTo"/>
        <c:txPr>
          <a:bodyPr/>
          <a:lstStyle/>
          <a:p>
            <a:pPr>
              <a:defRPr sz="1400"/>
            </a:pPr>
            <a:endParaRPr lang="en-US"/>
          </a:p>
        </c:txPr>
        <c:crossAx val="199358656"/>
        <c:crosses val="autoZero"/>
        <c:auto val="1"/>
        <c:lblAlgn val="ctr"/>
        <c:lblOffset val="100"/>
        <c:noMultiLvlLbl val="0"/>
      </c:catAx>
      <c:valAx>
        <c:axId val="199358656"/>
        <c:scaling>
          <c:orientation val="minMax"/>
        </c:scaling>
        <c:delete val="0"/>
        <c:axPos val="l"/>
        <c:majorGridlines/>
        <c:title>
          <c:tx>
            <c:rich>
              <a:bodyPr rot="0" vert="horz"/>
              <a:lstStyle/>
              <a:p>
                <a:pPr>
                  <a:defRPr sz="1400"/>
                </a:pPr>
                <a:r>
                  <a:rPr lang="en-CA" sz="1400"/>
                  <a:t>%</a:t>
                </a:r>
              </a:p>
            </c:rich>
          </c:tx>
          <c:layout>
            <c:manualLayout>
              <c:xMode val="edge"/>
              <c:yMode val="edge"/>
              <c:x val="7.0184319064923339E-2"/>
              <c:y val="0.4662007877398206"/>
            </c:manualLayout>
          </c:layout>
          <c:overlay val="0"/>
        </c:title>
        <c:numFmt formatCode="General" sourceLinked="1"/>
        <c:majorTickMark val="out"/>
        <c:minorTickMark val="none"/>
        <c:tickLblPos val="nextTo"/>
        <c:txPr>
          <a:bodyPr/>
          <a:lstStyle/>
          <a:p>
            <a:pPr>
              <a:defRPr sz="1400" b="1"/>
            </a:pPr>
            <a:endParaRPr lang="en-US"/>
          </a:p>
        </c:txPr>
        <c:crossAx val="299684864"/>
        <c:crosses val="autoZero"/>
        <c:crossBetween val="between"/>
      </c:valAx>
    </c:plotArea>
    <c:legend>
      <c:legendPos val="b"/>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dirty="0"/>
              <a:t>Average Level of Trust in Various </a:t>
            </a:r>
            <a:r>
              <a:rPr lang="en-CA" dirty="0" smtClean="0"/>
              <a:t>Agents in the Food System, Canada </a:t>
            </a:r>
            <a:endParaRPr lang="en-CA" dirty="0"/>
          </a:p>
          <a:p>
            <a:pPr>
              <a:defRPr/>
            </a:pPr>
            <a:r>
              <a:rPr lang="en-CA" sz="1400" i="1" dirty="0"/>
              <a:t>1=low trust 5 = high trust </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Government</c:v>
          </c:tx>
          <c:invertIfNegative val="0"/>
          <c:dPt>
            <c:idx val="5"/>
            <c:invertIfNegative val="0"/>
            <c:bubble3D val="0"/>
            <c:spPr>
              <a:pattFill prst="pct50">
                <a:fgClr>
                  <a:schemeClr val="accent1"/>
                </a:fgClr>
                <a:bgClr>
                  <a:schemeClr val="bg1"/>
                </a:bgClr>
              </a:pattFill>
            </c:spPr>
            <c:extLst>
              <c:ext xmlns:c16="http://schemas.microsoft.com/office/drawing/2014/chart" uri="{C3380CC4-5D6E-409C-BE32-E72D297353CC}">
                <c16:uniqueId val="{00000001-4F96-488C-B7E7-917192CA226A}"/>
              </c:ext>
            </c:extLst>
          </c:dPt>
          <c:dPt>
            <c:idx val="6"/>
            <c:invertIfNegative val="0"/>
            <c:bubble3D val="0"/>
            <c:spPr>
              <a:pattFill prst="pct50">
                <a:fgClr>
                  <a:schemeClr val="accent1"/>
                </a:fgClr>
                <a:bgClr>
                  <a:schemeClr val="bg1"/>
                </a:bgClr>
              </a:pattFill>
            </c:spPr>
            <c:extLst>
              <c:ext xmlns:c16="http://schemas.microsoft.com/office/drawing/2014/chart" uri="{C3380CC4-5D6E-409C-BE32-E72D297353CC}">
                <c16:uniqueId val="{00000003-4F96-488C-B7E7-917192CA226A}"/>
              </c:ext>
            </c:extLst>
          </c:dPt>
          <c:dPt>
            <c:idx val="7"/>
            <c:invertIfNegative val="0"/>
            <c:bubble3D val="0"/>
            <c:spPr>
              <a:pattFill prst="pct50">
                <a:fgClr>
                  <a:schemeClr val="accent1"/>
                </a:fgClr>
                <a:bgClr>
                  <a:schemeClr val="bg1"/>
                </a:bgClr>
              </a:pattFill>
            </c:spPr>
            <c:extLst>
              <c:ext xmlns:c16="http://schemas.microsoft.com/office/drawing/2014/chart" uri="{C3380CC4-5D6E-409C-BE32-E72D297353CC}">
                <c16:uniqueId val="{00000005-4F96-488C-B7E7-917192CA226A}"/>
              </c:ext>
            </c:extLst>
          </c:dPt>
          <c:dPt>
            <c:idx val="8"/>
            <c:invertIfNegative val="0"/>
            <c:bubble3D val="0"/>
            <c:spPr>
              <a:pattFill prst="pct50">
                <a:fgClr>
                  <a:schemeClr val="accent1"/>
                </a:fgClr>
                <a:bgClr>
                  <a:schemeClr val="bg1"/>
                </a:bgClr>
              </a:pattFill>
            </c:spPr>
            <c:extLst>
              <c:ext xmlns:c16="http://schemas.microsoft.com/office/drawing/2014/chart" uri="{C3380CC4-5D6E-409C-BE32-E72D297353CC}">
                <c16:uniqueId val="{00000007-4F96-488C-B7E7-917192CA226A}"/>
              </c:ext>
            </c:extLst>
          </c:dPt>
          <c:cat>
            <c:numRef>
              <c:f>'agent trust '!$B$22:$B$30</c:f>
              <c:numCache>
                <c:formatCode>General</c:formatCode>
                <c:ptCount val="9"/>
                <c:pt idx="0">
                  <c:v>2006</c:v>
                </c:pt>
                <c:pt idx="1">
                  <c:v>2008</c:v>
                </c:pt>
                <c:pt idx="2">
                  <c:v>2009</c:v>
                </c:pt>
                <c:pt idx="3">
                  <c:v>2009</c:v>
                </c:pt>
                <c:pt idx="4">
                  <c:v>2011</c:v>
                </c:pt>
                <c:pt idx="5">
                  <c:v>2012</c:v>
                </c:pt>
                <c:pt idx="6">
                  <c:v>2015</c:v>
                </c:pt>
                <c:pt idx="7">
                  <c:v>2016</c:v>
                </c:pt>
                <c:pt idx="8">
                  <c:v>2017</c:v>
                </c:pt>
              </c:numCache>
            </c:numRef>
          </c:cat>
          <c:val>
            <c:numRef>
              <c:f>'agent trust '!$C$22:$C$30</c:f>
              <c:numCache>
                <c:formatCode>0.00</c:formatCode>
                <c:ptCount val="9"/>
                <c:pt idx="0">
                  <c:v>3.4262904458519752</c:v>
                </c:pt>
                <c:pt idx="1">
                  <c:v>3.1045639771801139</c:v>
                </c:pt>
                <c:pt idx="2">
                  <c:v>3.1818563326802209</c:v>
                </c:pt>
                <c:pt idx="3">
                  <c:v>3.2113005547374267</c:v>
                </c:pt>
                <c:pt idx="4">
                  <c:v>3.2421501351632354</c:v>
                </c:pt>
                <c:pt idx="5">
                  <c:v>2.6825221238938055</c:v>
                </c:pt>
                <c:pt idx="6">
                  <c:v>2.935483870967742</c:v>
                </c:pt>
                <c:pt idx="7">
                  <c:v>2.96</c:v>
                </c:pt>
                <c:pt idx="8">
                  <c:v>2.91</c:v>
                </c:pt>
              </c:numCache>
            </c:numRef>
          </c:val>
          <c:extLst>
            <c:ext xmlns:c16="http://schemas.microsoft.com/office/drawing/2014/chart" uri="{C3380CC4-5D6E-409C-BE32-E72D297353CC}">
              <c16:uniqueId val="{00000008-4F96-488C-B7E7-917192CA226A}"/>
            </c:ext>
          </c:extLst>
        </c:ser>
        <c:ser>
          <c:idx val="1"/>
          <c:order val="1"/>
          <c:tx>
            <c:v>Farmers</c:v>
          </c:tx>
          <c:invertIfNegative val="0"/>
          <c:dPt>
            <c:idx val="5"/>
            <c:invertIfNegative val="0"/>
            <c:bubble3D val="0"/>
            <c:spPr>
              <a:pattFill prst="pct50">
                <a:fgClr>
                  <a:srgbClr val="C00000"/>
                </a:fgClr>
                <a:bgClr>
                  <a:schemeClr val="bg1"/>
                </a:bgClr>
              </a:pattFill>
              <a:ln>
                <a:solidFill>
                  <a:srgbClr val="C00000"/>
                </a:solidFill>
              </a:ln>
            </c:spPr>
            <c:extLst>
              <c:ext xmlns:c16="http://schemas.microsoft.com/office/drawing/2014/chart" uri="{C3380CC4-5D6E-409C-BE32-E72D297353CC}">
                <c16:uniqueId val="{0000000A-4F96-488C-B7E7-917192CA226A}"/>
              </c:ext>
            </c:extLst>
          </c:dPt>
          <c:dPt>
            <c:idx val="6"/>
            <c:invertIfNegative val="0"/>
            <c:bubble3D val="0"/>
            <c:spPr>
              <a:pattFill prst="pct50">
                <a:fgClr>
                  <a:srgbClr val="C00000"/>
                </a:fgClr>
                <a:bgClr>
                  <a:schemeClr val="bg1"/>
                </a:bgClr>
              </a:pattFill>
            </c:spPr>
            <c:extLst>
              <c:ext xmlns:c16="http://schemas.microsoft.com/office/drawing/2014/chart" uri="{C3380CC4-5D6E-409C-BE32-E72D297353CC}">
                <c16:uniqueId val="{0000000C-4F96-488C-B7E7-917192CA226A}"/>
              </c:ext>
            </c:extLst>
          </c:dPt>
          <c:dPt>
            <c:idx val="7"/>
            <c:invertIfNegative val="0"/>
            <c:bubble3D val="0"/>
            <c:spPr>
              <a:pattFill prst="pct50">
                <a:fgClr>
                  <a:srgbClr val="C00000"/>
                </a:fgClr>
                <a:bgClr>
                  <a:schemeClr val="bg1"/>
                </a:bgClr>
              </a:pattFill>
            </c:spPr>
            <c:extLst>
              <c:ext xmlns:c16="http://schemas.microsoft.com/office/drawing/2014/chart" uri="{C3380CC4-5D6E-409C-BE32-E72D297353CC}">
                <c16:uniqueId val="{0000000E-4F96-488C-B7E7-917192CA226A}"/>
              </c:ext>
            </c:extLst>
          </c:dPt>
          <c:dPt>
            <c:idx val="8"/>
            <c:invertIfNegative val="0"/>
            <c:bubble3D val="0"/>
            <c:spPr>
              <a:pattFill prst="pct50">
                <a:fgClr>
                  <a:srgbClr val="C00000"/>
                </a:fgClr>
                <a:bgClr>
                  <a:schemeClr val="bg1"/>
                </a:bgClr>
              </a:pattFill>
            </c:spPr>
            <c:extLst>
              <c:ext xmlns:c16="http://schemas.microsoft.com/office/drawing/2014/chart" uri="{C3380CC4-5D6E-409C-BE32-E72D297353CC}">
                <c16:uniqueId val="{00000010-4F96-488C-B7E7-917192CA226A}"/>
              </c:ext>
            </c:extLst>
          </c:dPt>
          <c:cat>
            <c:numRef>
              <c:f>'agent trust '!$B$22:$B$30</c:f>
              <c:numCache>
                <c:formatCode>General</c:formatCode>
                <c:ptCount val="9"/>
                <c:pt idx="0">
                  <c:v>2006</c:v>
                </c:pt>
                <c:pt idx="1">
                  <c:v>2008</c:v>
                </c:pt>
                <c:pt idx="2">
                  <c:v>2009</c:v>
                </c:pt>
                <c:pt idx="3">
                  <c:v>2009</c:v>
                </c:pt>
                <c:pt idx="4">
                  <c:v>2011</c:v>
                </c:pt>
                <c:pt idx="5">
                  <c:v>2012</c:v>
                </c:pt>
                <c:pt idx="6">
                  <c:v>2015</c:v>
                </c:pt>
                <c:pt idx="7">
                  <c:v>2016</c:v>
                </c:pt>
                <c:pt idx="8">
                  <c:v>2017</c:v>
                </c:pt>
              </c:numCache>
            </c:numRef>
          </c:cat>
          <c:val>
            <c:numRef>
              <c:f>'agent trust '!$D$22:$D$30</c:f>
              <c:numCache>
                <c:formatCode>0.00</c:formatCode>
                <c:ptCount val="9"/>
                <c:pt idx="0">
                  <c:v>3.5419490206581252</c:v>
                </c:pt>
                <c:pt idx="1">
                  <c:v>3.3113691931540346</c:v>
                </c:pt>
                <c:pt idx="2">
                  <c:v>3.4915182043350481</c:v>
                </c:pt>
                <c:pt idx="3">
                  <c:v>3.4646253101127353</c:v>
                </c:pt>
                <c:pt idx="4">
                  <c:v>3.5073819920981486</c:v>
                </c:pt>
                <c:pt idx="5">
                  <c:v>3.6698008849557522</c:v>
                </c:pt>
                <c:pt idx="6">
                  <c:v>3.618951612903226</c:v>
                </c:pt>
                <c:pt idx="7">
                  <c:v>3.49</c:v>
                </c:pt>
                <c:pt idx="8">
                  <c:v>3.37</c:v>
                </c:pt>
              </c:numCache>
            </c:numRef>
          </c:val>
          <c:extLst>
            <c:ext xmlns:c16="http://schemas.microsoft.com/office/drawing/2014/chart" uri="{C3380CC4-5D6E-409C-BE32-E72D297353CC}">
              <c16:uniqueId val="{00000011-4F96-488C-B7E7-917192CA226A}"/>
            </c:ext>
          </c:extLst>
        </c:ser>
        <c:ser>
          <c:idx val="2"/>
          <c:order val="2"/>
          <c:tx>
            <c:v>Retailers</c:v>
          </c:tx>
          <c:invertIfNegative val="0"/>
          <c:dPt>
            <c:idx val="6"/>
            <c:invertIfNegative val="0"/>
            <c:bubble3D val="0"/>
            <c:spPr>
              <a:pattFill prst="pct50">
                <a:fgClr>
                  <a:schemeClr val="accent3">
                    <a:lumMod val="75000"/>
                  </a:schemeClr>
                </a:fgClr>
                <a:bgClr>
                  <a:schemeClr val="bg1"/>
                </a:bgClr>
              </a:pattFill>
            </c:spPr>
            <c:extLst>
              <c:ext xmlns:c16="http://schemas.microsoft.com/office/drawing/2014/chart" uri="{C3380CC4-5D6E-409C-BE32-E72D297353CC}">
                <c16:uniqueId val="{00000013-4F96-488C-B7E7-917192CA226A}"/>
              </c:ext>
            </c:extLst>
          </c:dPt>
          <c:dPt>
            <c:idx val="7"/>
            <c:invertIfNegative val="0"/>
            <c:bubble3D val="0"/>
            <c:spPr>
              <a:pattFill prst="pct50">
                <a:fgClr>
                  <a:schemeClr val="accent3">
                    <a:lumMod val="75000"/>
                  </a:schemeClr>
                </a:fgClr>
                <a:bgClr>
                  <a:schemeClr val="bg1"/>
                </a:bgClr>
              </a:pattFill>
            </c:spPr>
            <c:extLst>
              <c:ext xmlns:c16="http://schemas.microsoft.com/office/drawing/2014/chart" uri="{C3380CC4-5D6E-409C-BE32-E72D297353CC}">
                <c16:uniqueId val="{00000015-4F96-488C-B7E7-917192CA226A}"/>
              </c:ext>
            </c:extLst>
          </c:dPt>
          <c:dPt>
            <c:idx val="8"/>
            <c:invertIfNegative val="0"/>
            <c:bubble3D val="0"/>
            <c:spPr>
              <a:pattFill prst="pct50">
                <a:fgClr>
                  <a:schemeClr val="accent3">
                    <a:lumMod val="75000"/>
                  </a:schemeClr>
                </a:fgClr>
                <a:bgClr>
                  <a:schemeClr val="bg1"/>
                </a:bgClr>
              </a:pattFill>
            </c:spPr>
            <c:extLst>
              <c:ext xmlns:c16="http://schemas.microsoft.com/office/drawing/2014/chart" uri="{C3380CC4-5D6E-409C-BE32-E72D297353CC}">
                <c16:uniqueId val="{00000017-4F96-488C-B7E7-917192CA226A}"/>
              </c:ext>
            </c:extLst>
          </c:dPt>
          <c:cat>
            <c:numRef>
              <c:f>'agent trust '!$B$22:$B$30</c:f>
              <c:numCache>
                <c:formatCode>General</c:formatCode>
                <c:ptCount val="9"/>
                <c:pt idx="0">
                  <c:v>2006</c:v>
                </c:pt>
                <c:pt idx="1">
                  <c:v>2008</c:v>
                </c:pt>
                <c:pt idx="2">
                  <c:v>2009</c:v>
                </c:pt>
                <c:pt idx="3">
                  <c:v>2009</c:v>
                </c:pt>
                <c:pt idx="4">
                  <c:v>2011</c:v>
                </c:pt>
                <c:pt idx="5">
                  <c:v>2012</c:v>
                </c:pt>
                <c:pt idx="6">
                  <c:v>2015</c:v>
                </c:pt>
                <c:pt idx="7">
                  <c:v>2016</c:v>
                </c:pt>
                <c:pt idx="8">
                  <c:v>2017</c:v>
                </c:pt>
              </c:numCache>
            </c:numRef>
          </c:cat>
          <c:val>
            <c:numRef>
              <c:f>'agent trust '!$E$22:$E$30</c:f>
              <c:numCache>
                <c:formatCode>0.00</c:formatCode>
                <c:ptCount val="9"/>
                <c:pt idx="0">
                  <c:v>3.1759935173928331</c:v>
                </c:pt>
                <c:pt idx="1">
                  <c:v>3.0440912795436024</c:v>
                </c:pt>
                <c:pt idx="2">
                  <c:v>3.0466103835616187</c:v>
                </c:pt>
                <c:pt idx="3">
                  <c:v>3.0554571465634699</c:v>
                </c:pt>
                <c:pt idx="4">
                  <c:v>3.1620919110002084</c:v>
                </c:pt>
                <c:pt idx="6">
                  <c:v>2.905241935483871</c:v>
                </c:pt>
                <c:pt idx="7">
                  <c:v>2.68</c:v>
                </c:pt>
                <c:pt idx="8">
                  <c:v>2.79</c:v>
                </c:pt>
              </c:numCache>
            </c:numRef>
          </c:val>
          <c:extLst>
            <c:ext xmlns:c16="http://schemas.microsoft.com/office/drawing/2014/chart" uri="{C3380CC4-5D6E-409C-BE32-E72D297353CC}">
              <c16:uniqueId val="{00000018-4F96-488C-B7E7-917192CA226A}"/>
            </c:ext>
          </c:extLst>
        </c:ser>
        <c:ser>
          <c:idx val="3"/>
          <c:order val="3"/>
          <c:tx>
            <c:v>Manufacturers</c:v>
          </c:tx>
          <c:invertIfNegative val="0"/>
          <c:dPt>
            <c:idx val="5"/>
            <c:invertIfNegative val="0"/>
            <c:bubble3D val="0"/>
            <c:spPr>
              <a:pattFill prst="pct50">
                <a:fgClr>
                  <a:schemeClr val="accent4">
                    <a:lumMod val="75000"/>
                  </a:schemeClr>
                </a:fgClr>
                <a:bgClr>
                  <a:schemeClr val="bg1"/>
                </a:bgClr>
              </a:pattFill>
            </c:spPr>
            <c:extLst>
              <c:ext xmlns:c16="http://schemas.microsoft.com/office/drawing/2014/chart" uri="{C3380CC4-5D6E-409C-BE32-E72D297353CC}">
                <c16:uniqueId val="{0000001A-4F96-488C-B7E7-917192CA226A}"/>
              </c:ext>
            </c:extLst>
          </c:dPt>
          <c:dPt>
            <c:idx val="6"/>
            <c:invertIfNegative val="0"/>
            <c:bubble3D val="0"/>
            <c:spPr>
              <a:pattFill prst="pct50">
                <a:fgClr>
                  <a:schemeClr val="accent4">
                    <a:lumMod val="75000"/>
                  </a:schemeClr>
                </a:fgClr>
                <a:bgClr>
                  <a:schemeClr val="bg1"/>
                </a:bgClr>
              </a:pattFill>
            </c:spPr>
            <c:extLst>
              <c:ext xmlns:c16="http://schemas.microsoft.com/office/drawing/2014/chart" uri="{C3380CC4-5D6E-409C-BE32-E72D297353CC}">
                <c16:uniqueId val="{0000001C-4F96-488C-B7E7-917192CA226A}"/>
              </c:ext>
            </c:extLst>
          </c:dPt>
          <c:dPt>
            <c:idx val="7"/>
            <c:invertIfNegative val="0"/>
            <c:bubble3D val="0"/>
            <c:spPr>
              <a:pattFill prst="pct50">
                <a:fgClr>
                  <a:schemeClr val="accent4"/>
                </a:fgClr>
                <a:bgClr>
                  <a:schemeClr val="bg1"/>
                </a:bgClr>
              </a:pattFill>
            </c:spPr>
            <c:extLst>
              <c:ext xmlns:c16="http://schemas.microsoft.com/office/drawing/2014/chart" uri="{C3380CC4-5D6E-409C-BE32-E72D297353CC}">
                <c16:uniqueId val="{0000001E-4F96-488C-B7E7-917192CA226A}"/>
              </c:ext>
            </c:extLst>
          </c:dPt>
          <c:dPt>
            <c:idx val="8"/>
            <c:invertIfNegative val="0"/>
            <c:bubble3D val="0"/>
            <c:spPr>
              <a:pattFill prst="pct50">
                <a:fgClr>
                  <a:schemeClr val="accent4"/>
                </a:fgClr>
                <a:bgClr>
                  <a:schemeClr val="bg1"/>
                </a:bgClr>
              </a:pattFill>
            </c:spPr>
            <c:extLst>
              <c:ext xmlns:c16="http://schemas.microsoft.com/office/drawing/2014/chart" uri="{C3380CC4-5D6E-409C-BE32-E72D297353CC}">
                <c16:uniqueId val="{00000020-4F96-488C-B7E7-917192CA226A}"/>
              </c:ext>
            </c:extLst>
          </c:dPt>
          <c:cat>
            <c:numRef>
              <c:f>'agent trust '!$B$22:$B$30</c:f>
              <c:numCache>
                <c:formatCode>General</c:formatCode>
                <c:ptCount val="9"/>
                <c:pt idx="0">
                  <c:v>2006</c:v>
                </c:pt>
                <c:pt idx="1">
                  <c:v>2008</c:v>
                </c:pt>
                <c:pt idx="2">
                  <c:v>2009</c:v>
                </c:pt>
                <c:pt idx="3">
                  <c:v>2009</c:v>
                </c:pt>
                <c:pt idx="4">
                  <c:v>2011</c:v>
                </c:pt>
                <c:pt idx="5">
                  <c:v>2012</c:v>
                </c:pt>
                <c:pt idx="6">
                  <c:v>2015</c:v>
                </c:pt>
                <c:pt idx="7">
                  <c:v>2016</c:v>
                </c:pt>
                <c:pt idx="8">
                  <c:v>2017</c:v>
                </c:pt>
              </c:numCache>
            </c:numRef>
          </c:cat>
          <c:val>
            <c:numRef>
              <c:f>'agent trust '!$F$22:$F$30</c:f>
              <c:numCache>
                <c:formatCode>0.00</c:formatCode>
                <c:ptCount val="9"/>
                <c:pt idx="0">
                  <c:v>3.4905376607098781</c:v>
                </c:pt>
                <c:pt idx="1">
                  <c:v>3.1155256723716378</c:v>
                </c:pt>
                <c:pt idx="2">
                  <c:v>3.2861601527070472</c:v>
                </c:pt>
                <c:pt idx="3">
                  <c:v>3.2863171308118702</c:v>
                </c:pt>
                <c:pt idx="4">
                  <c:v>3.3022457891453527</c:v>
                </c:pt>
                <c:pt idx="5">
                  <c:v>2.788716814159292</c:v>
                </c:pt>
                <c:pt idx="6">
                  <c:v>2.7641129032258065</c:v>
                </c:pt>
                <c:pt idx="7">
                  <c:v>2.63</c:v>
                </c:pt>
                <c:pt idx="8">
                  <c:v>2.61</c:v>
                </c:pt>
              </c:numCache>
            </c:numRef>
          </c:val>
          <c:extLst>
            <c:ext xmlns:c16="http://schemas.microsoft.com/office/drawing/2014/chart" uri="{C3380CC4-5D6E-409C-BE32-E72D297353CC}">
              <c16:uniqueId val="{00000021-4F96-488C-B7E7-917192CA226A}"/>
            </c:ext>
          </c:extLst>
        </c:ser>
        <c:dLbls>
          <c:showLegendKey val="0"/>
          <c:showVal val="0"/>
          <c:showCatName val="0"/>
          <c:showSerName val="0"/>
          <c:showPercent val="0"/>
          <c:showBubbleSize val="0"/>
        </c:dLbls>
        <c:gapWidth val="150"/>
        <c:shape val="box"/>
        <c:axId val="292997120"/>
        <c:axId val="199331200"/>
        <c:axId val="0"/>
      </c:bar3DChart>
      <c:catAx>
        <c:axId val="292997120"/>
        <c:scaling>
          <c:orientation val="minMax"/>
        </c:scaling>
        <c:delete val="0"/>
        <c:axPos val="b"/>
        <c:numFmt formatCode="General" sourceLinked="1"/>
        <c:majorTickMark val="out"/>
        <c:minorTickMark val="none"/>
        <c:tickLblPos val="nextTo"/>
        <c:txPr>
          <a:bodyPr/>
          <a:lstStyle/>
          <a:p>
            <a:pPr>
              <a:defRPr sz="1400"/>
            </a:pPr>
            <a:endParaRPr lang="en-US"/>
          </a:p>
        </c:txPr>
        <c:crossAx val="199331200"/>
        <c:crosses val="autoZero"/>
        <c:auto val="1"/>
        <c:lblAlgn val="ctr"/>
        <c:lblOffset val="100"/>
        <c:noMultiLvlLbl val="0"/>
      </c:catAx>
      <c:valAx>
        <c:axId val="199331200"/>
        <c:scaling>
          <c:orientation val="minMax"/>
          <c:min val="1"/>
        </c:scaling>
        <c:delete val="0"/>
        <c:axPos val="l"/>
        <c:majorGridlines/>
        <c:numFmt formatCode="0.00" sourceLinked="1"/>
        <c:majorTickMark val="out"/>
        <c:minorTickMark val="none"/>
        <c:tickLblPos val="nextTo"/>
        <c:txPr>
          <a:bodyPr/>
          <a:lstStyle/>
          <a:p>
            <a:pPr>
              <a:defRPr sz="1400"/>
            </a:pPr>
            <a:endParaRPr lang="en-US"/>
          </a:p>
        </c:txPr>
        <c:crossAx val="292997120"/>
        <c:crosses val="autoZero"/>
        <c:crossBetween val="between"/>
      </c:valAx>
    </c:plotArea>
    <c:legend>
      <c:legendPos val="t"/>
      <c:overlay val="0"/>
      <c:txPr>
        <a:bodyPr/>
        <a:lstStyle/>
        <a:p>
          <a:pPr>
            <a:defRPr sz="16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CA"/>
              <a:t>Trust in Farmers: Components</a:t>
            </a:r>
          </a:p>
          <a:p>
            <a:pPr>
              <a:defRPr/>
            </a:pPr>
            <a:r>
              <a:rPr lang="en-CA" sz="1400" i="1"/>
              <a:t>1= Low trust, 5 = High Trust</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v>Competence</c:v>
          </c:tx>
          <c:invertIfNegative val="0"/>
          <c:cat>
            <c:numRef>
              <c:f>'agent trust '!$A$33:$A$37</c:f>
              <c:numCache>
                <c:formatCode>General</c:formatCode>
                <c:ptCount val="5"/>
                <c:pt idx="0">
                  <c:v>2006</c:v>
                </c:pt>
                <c:pt idx="1">
                  <c:v>2008</c:v>
                </c:pt>
                <c:pt idx="2">
                  <c:v>2009</c:v>
                </c:pt>
                <c:pt idx="3">
                  <c:v>2009</c:v>
                </c:pt>
                <c:pt idx="4">
                  <c:v>2011</c:v>
                </c:pt>
              </c:numCache>
            </c:numRef>
          </c:cat>
          <c:val>
            <c:numRef>
              <c:f>'agent trust '!$B$33:$B$37</c:f>
              <c:numCache>
                <c:formatCode>0.00</c:formatCode>
                <c:ptCount val="5"/>
                <c:pt idx="0">
                  <c:v>3.6662694768331763</c:v>
                </c:pt>
                <c:pt idx="1">
                  <c:v>3.3889975550122249</c:v>
                </c:pt>
                <c:pt idx="2">
                  <c:v>3.559029807130333</c:v>
                </c:pt>
                <c:pt idx="3">
                  <c:v>3.4998182035060434</c:v>
                </c:pt>
                <c:pt idx="4">
                  <c:v>3.6041796631316281</c:v>
                </c:pt>
              </c:numCache>
            </c:numRef>
          </c:val>
          <c:extLst>
            <c:ext xmlns:c16="http://schemas.microsoft.com/office/drawing/2014/chart" uri="{C3380CC4-5D6E-409C-BE32-E72D297353CC}">
              <c16:uniqueId val="{00000000-3BC7-4FC4-B7C8-17BE0079A81D}"/>
            </c:ext>
          </c:extLst>
        </c:ser>
        <c:ser>
          <c:idx val="1"/>
          <c:order val="1"/>
          <c:tx>
            <c:v>Transparency</c:v>
          </c:tx>
          <c:invertIfNegative val="0"/>
          <c:cat>
            <c:numRef>
              <c:f>'agent trust '!$A$33:$A$37</c:f>
              <c:numCache>
                <c:formatCode>General</c:formatCode>
                <c:ptCount val="5"/>
                <c:pt idx="0">
                  <c:v>2006</c:v>
                </c:pt>
                <c:pt idx="1">
                  <c:v>2008</c:v>
                </c:pt>
                <c:pt idx="2">
                  <c:v>2009</c:v>
                </c:pt>
                <c:pt idx="3">
                  <c:v>2009</c:v>
                </c:pt>
                <c:pt idx="4">
                  <c:v>2011</c:v>
                </c:pt>
              </c:numCache>
            </c:numRef>
          </c:cat>
          <c:val>
            <c:numRef>
              <c:f>'agent trust '!$C$33:$C$37</c:f>
              <c:numCache>
                <c:formatCode>0.00</c:formatCode>
                <c:ptCount val="5"/>
                <c:pt idx="0">
                  <c:v>3.4485995412290231</c:v>
                </c:pt>
                <c:pt idx="1">
                  <c:v>3.2591687041564792</c:v>
                </c:pt>
                <c:pt idx="2">
                  <c:v>3.448650234741784</c:v>
                </c:pt>
                <c:pt idx="3">
                  <c:v>3.4402029757939152</c:v>
                </c:pt>
                <c:pt idx="4">
                  <c:v>3.4154709918902055</c:v>
                </c:pt>
              </c:numCache>
            </c:numRef>
          </c:val>
          <c:extLst>
            <c:ext xmlns:c16="http://schemas.microsoft.com/office/drawing/2014/chart" uri="{C3380CC4-5D6E-409C-BE32-E72D297353CC}">
              <c16:uniqueId val="{00000001-3BC7-4FC4-B7C8-17BE0079A81D}"/>
            </c:ext>
          </c:extLst>
        </c:ser>
        <c:ser>
          <c:idx val="2"/>
          <c:order val="2"/>
          <c:tx>
            <c:v>Commitment</c:v>
          </c:tx>
          <c:invertIfNegative val="0"/>
          <c:cat>
            <c:numRef>
              <c:f>'agent trust '!$A$33:$A$37</c:f>
              <c:numCache>
                <c:formatCode>General</c:formatCode>
                <c:ptCount val="5"/>
                <c:pt idx="0">
                  <c:v>2006</c:v>
                </c:pt>
                <c:pt idx="1">
                  <c:v>2008</c:v>
                </c:pt>
                <c:pt idx="2">
                  <c:v>2009</c:v>
                </c:pt>
                <c:pt idx="3">
                  <c:v>2009</c:v>
                </c:pt>
                <c:pt idx="4">
                  <c:v>2011</c:v>
                </c:pt>
              </c:numCache>
            </c:numRef>
          </c:cat>
          <c:val>
            <c:numRef>
              <c:f>'agent trust '!$D$33:$D$37</c:f>
              <c:numCache>
                <c:formatCode>0.00</c:formatCode>
                <c:ptCount val="5"/>
                <c:pt idx="0">
                  <c:v>3.5109780439121758</c:v>
                </c:pt>
                <c:pt idx="1">
                  <c:v>3.2859413202933982</c:v>
                </c:pt>
                <c:pt idx="2">
                  <c:v>3.4668745711330278</c:v>
                </c:pt>
                <c:pt idx="3">
                  <c:v>3.4538547510382487</c:v>
                </c:pt>
                <c:pt idx="4">
                  <c:v>3.5024953212726135</c:v>
                </c:pt>
              </c:numCache>
            </c:numRef>
          </c:val>
          <c:extLst>
            <c:ext xmlns:c16="http://schemas.microsoft.com/office/drawing/2014/chart" uri="{C3380CC4-5D6E-409C-BE32-E72D297353CC}">
              <c16:uniqueId val="{00000002-3BC7-4FC4-B7C8-17BE0079A81D}"/>
            </c:ext>
          </c:extLst>
        </c:ser>
        <c:dLbls>
          <c:showLegendKey val="0"/>
          <c:showVal val="0"/>
          <c:showCatName val="0"/>
          <c:showSerName val="0"/>
          <c:showPercent val="0"/>
          <c:showBubbleSize val="0"/>
        </c:dLbls>
        <c:gapWidth val="150"/>
        <c:shape val="box"/>
        <c:axId val="293031424"/>
        <c:axId val="199334080"/>
        <c:axId val="0"/>
      </c:bar3DChart>
      <c:catAx>
        <c:axId val="293031424"/>
        <c:scaling>
          <c:orientation val="minMax"/>
        </c:scaling>
        <c:delete val="0"/>
        <c:axPos val="b"/>
        <c:numFmt formatCode="General" sourceLinked="1"/>
        <c:majorTickMark val="out"/>
        <c:minorTickMark val="none"/>
        <c:tickLblPos val="nextTo"/>
        <c:txPr>
          <a:bodyPr/>
          <a:lstStyle/>
          <a:p>
            <a:pPr>
              <a:defRPr sz="1400"/>
            </a:pPr>
            <a:endParaRPr lang="en-US"/>
          </a:p>
        </c:txPr>
        <c:crossAx val="199334080"/>
        <c:crosses val="autoZero"/>
        <c:auto val="1"/>
        <c:lblAlgn val="ctr"/>
        <c:lblOffset val="100"/>
        <c:noMultiLvlLbl val="0"/>
      </c:catAx>
      <c:valAx>
        <c:axId val="199334080"/>
        <c:scaling>
          <c:orientation val="minMax"/>
        </c:scaling>
        <c:delete val="0"/>
        <c:axPos val="l"/>
        <c:majorGridlines/>
        <c:numFmt formatCode="0.00" sourceLinked="1"/>
        <c:majorTickMark val="out"/>
        <c:minorTickMark val="none"/>
        <c:tickLblPos val="nextTo"/>
        <c:txPr>
          <a:bodyPr/>
          <a:lstStyle/>
          <a:p>
            <a:pPr>
              <a:defRPr sz="1400"/>
            </a:pPr>
            <a:endParaRPr lang="en-US"/>
          </a:p>
        </c:txPr>
        <c:crossAx val="293031424"/>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Survey Respondents Clustered by Trust Level</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v>High Trust</c:v>
          </c:tx>
          <c:explosion val="25"/>
          <c:cat>
            <c:strRef>
              <c:f>clusters!$G$2:$G$4</c:f>
              <c:strCache>
                <c:ptCount val="3"/>
                <c:pt idx="0">
                  <c:v>1=high trust</c:v>
                </c:pt>
                <c:pt idx="1">
                  <c:v>2=med trust</c:v>
                </c:pt>
                <c:pt idx="2">
                  <c:v>3=low trust</c:v>
                </c:pt>
              </c:strCache>
            </c:strRef>
          </c:cat>
          <c:val>
            <c:numRef>
              <c:f>clusters!$H$2:$H$4</c:f>
              <c:numCache>
                <c:formatCode>0.00%</c:formatCode>
                <c:ptCount val="3"/>
                <c:pt idx="0">
                  <c:v>0.37900000000000011</c:v>
                </c:pt>
                <c:pt idx="1">
                  <c:v>0.40500000000000008</c:v>
                </c:pt>
                <c:pt idx="2">
                  <c:v>0.21600000000000005</c:v>
                </c:pt>
              </c:numCache>
            </c:numRef>
          </c:val>
          <c:extLst>
            <c:ext xmlns:c16="http://schemas.microsoft.com/office/drawing/2014/chart" uri="{C3380CC4-5D6E-409C-BE32-E72D297353CC}">
              <c16:uniqueId val="{00000000-51A6-4941-A4C0-0E6259EAAAE0}"/>
            </c:ext>
          </c:extLst>
        </c:ser>
        <c:ser>
          <c:idx val="1"/>
          <c:order val="1"/>
          <c:tx>
            <c:v>Medium Trust</c:v>
          </c:tx>
          <c:explosion val="25"/>
          <c:cat>
            <c:strRef>
              <c:f>clusters!$G$2:$G$4</c:f>
              <c:strCache>
                <c:ptCount val="3"/>
                <c:pt idx="0">
                  <c:v>1=high trust</c:v>
                </c:pt>
                <c:pt idx="1">
                  <c:v>2=med trust</c:v>
                </c:pt>
                <c:pt idx="2">
                  <c:v>3=low trust</c:v>
                </c:pt>
              </c:strCache>
            </c:strRef>
          </c:cat>
          <c:val>
            <c:numLit>
              <c:formatCode>General</c:formatCode>
              <c:ptCount val="1"/>
              <c:pt idx="0">
                <c:v>1</c:v>
              </c:pt>
            </c:numLit>
          </c:val>
          <c:extLst>
            <c:ext xmlns:c16="http://schemas.microsoft.com/office/drawing/2014/chart" uri="{C3380CC4-5D6E-409C-BE32-E72D297353CC}">
              <c16:uniqueId val="{00000001-51A6-4941-A4C0-0E6259EAAAE0}"/>
            </c:ext>
          </c:extLst>
        </c:ser>
        <c:ser>
          <c:idx val="2"/>
          <c:order val="2"/>
          <c:tx>
            <c:v>Low Trust</c:v>
          </c:tx>
          <c:explosion val="25"/>
          <c:cat>
            <c:strRef>
              <c:f>clusters!$G$2:$G$4</c:f>
              <c:strCache>
                <c:ptCount val="3"/>
                <c:pt idx="0">
                  <c:v>1=high trust</c:v>
                </c:pt>
                <c:pt idx="1">
                  <c:v>2=med trust</c:v>
                </c:pt>
                <c:pt idx="2">
                  <c:v>3=low trust</c:v>
                </c:pt>
              </c:strCache>
            </c:strRef>
          </c:cat>
          <c:val>
            <c:numLit>
              <c:formatCode>General</c:formatCode>
              <c:ptCount val="1"/>
              <c:pt idx="0">
                <c:v>1</c:v>
              </c:pt>
            </c:numLit>
          </c:val>
          <c:extLst>
            <c:ext xmlns:c16="http://schemas.microsoft.com/office/drawing/2014/chart" uri="{C3380CC4-5D6E-409C-BE32-E72D297353CC}">
              <c16:uniqueId val="{00000002-51A6-4941-A4C0-0E6259EAAAE0}"/>
            </c:ext>
          </c:extLst>
        </c:ser>
        <c:dLbls>
          <c:showLegendKey val="0"/>
          <c:showVal val="0"/>
          <c:showCatName val="0"/>
          <c:showSerName val="0"/>
          <c:showPercent val="0"/>
          <c:showBubbleSize val="0"/>
          <c:showLeaderLines val="1"/>
        </c:dLbls>
      </c:pie3DChart>
    </c:plotArea>
    <c:legend>
      <c:legendPos val="r"/>
      <c:overlay val="0"/>
      <c:txPr>
        <a:bodyPr/>
        <a:lstStyle/>
        <a:p>
          <a:pPr rtl="0">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v>Low Trust in Restaurants</c:v>
          </c:tx>
          <c:invertIfNegative val="0"/>
          <c:cat>
            <c:strRef>
              <c:f>'avg wtp'!$H$4:$H$6</c:f>
              <c:strCache>
                <c:ptCount val="3"/>
                <c:pt idx="0">
                  <c:v>Local</c:v>
                </c:pt>
                <c:pt idx="1">
                  <c:v>Traceable</c:v>
                </c:pt>
                <c:pt idx="2">
                  <c:v>Local and Traceable</c:v>
                </c:pt>
              </c:strCache>
            </c:strRef>
          </c:cat>
          <c:val>
            <c:numRef>
              <c:f>'avg wtp'!$B$4:$B$6</c:f>
              <c:numCache>
                <c:formatCode>General</c:formatCode>
                <c:ptCount val="3"/>
                <c:pt idx="0">
                  <c:v>5.2589299999999994</c:v>
                </c:pt>
                <c:pt idx="1">
                  <c:v>6.8156400000000001</c:v>
                </c:pt>
                <c:pt idx="2">
                  <c:v>10.080500000000002</c:v>
                </c:pt>
              </c:numCache>
            </c:numRef>
          </c:val>
          <c:extLst>
            <c:ext xmlns:c16="http://schemas.microsoft.com/office/drawing/2014/chart" uri="{C3380CC4-5D6E-409C-BE32-E72D297353CC}">
              <c16:uniqueId val="{00000000-1A85-4A34-A55C-C7F3B57B300B}"/>
            </c:ext>
          </c:extLst>
        </c:ser>
        <c:ser>
          <c:idx val="1"/>
          <c:order val="1"/>
          <c:tx>
            <c:v>High Trust in Restaurants</c:v>
          </c:tx>
          <c:invertIfNegative val="0"/>
          <c:cat>
            <c:strRef>
              <c:f>'avg wtp'!$H$4:$H$6</c:f>
              <c:strCache>
                <c:ptCount val="3"/>
                <c:pt idx="0">
                  <c:v>Local</c:v>
                </c:pt>
                <c:pt idx="1">
                  <c:v>Traceable</c:v>
                </c:pt>
                <c:pt idx="2">
                  <c:v>Local and Traceable</c:v>
                </c:pt>
              </c:strCache>
            </c:strRef>
          </c:cat>
          <c:val>
            <c:numRef>
              <c:f>'avg wtp'!$B$10:$B$12</c:f>
              <c:numCache>
                <c:formatCode>General</c:formatCode>
                <c:ptCount val="3"/>
                <c:pt idx="0">
                  <c:v>4.9040799999999996</c:v>
                </c:pt>
                <c:pt idx="1">
                  <c:v>6.0810199999999996</c:v>
                </c:pt>
                <c:pt idx="2">
                  <c:v>8.9532400000000028</c:v>
                </c:pt>
              </c:numCache>
            </c:numRef>
          </c:val>
          <c:extLst>
            <c:ext xmlns:c16="http://schemas.microsoft.com/office/drawing/2014/chart" uri="{C3380CC4-5D6E-409C-BE32-E72D297353CC}">
              <c16:uniqueId val="{00000001-1A85-4A34-A55C-C7F3B57B300B}"/>
            </c:ext>
          </c:extLst>
        </c:ser>
        <c:dLbls>
          <c:showLegendKey val="0"/>
          <c:showVal val="0"/>
          <c:showCatName val="0"/>
          <c:showSerName val="0"/>
          <c:showPercent val="0"/>
          <c:showBubbleSize val="0"/>
        </c:dLbls>
        <c:gapWidth val="150"/>
        <c:shape val="box"/>
        <c:axId val="129091072"/>
        <c:axId val="129092608"/>
        <c:axId val="0"/>
      </c:bar3DChart>
      <c:catAx>
        <c:axId val="129091072"/>
        <c:scaling>
          <c:orientation val="minMax"/>
        </c:scaling>
        <c:delete val="0"/>
        <c:axPos val="b"/>
        <c:numFmt formatCode="General" sourceLinked="1"/>
        <c:majorTickMark val="out"/>
        <c:minorTickMark val="none"/>
        <c:tickLblPos val="nextTo"/>
        <c:txPr>
          <a:bodyPr/>
          <a:lstStyle/>
          <a:p>
            <a:pPr>
              <a:defRPr sz="1400"/>
            </a:pPr>
            <a:endParaRPr lang="en-US"/>
          </a:p>
        </c:txPr>
        <c:crossAx val="129092608"/>
        <c:crosses val="autoZero"/>
        <c:auto val="1"/>
        <c:lblAlgn val="ctr"/>
        <c:lblOffset val="100"/>
        <c:noMultiLvlLbl val="0"/>
      </c:catAx>
      <c:valAx>
        <c:axId val="129092608"/>
        <c:scaling>
          <c:orientation val="minMax"/>
        </c:scaling>
        <c:delete val="0"/>
        <c:axPos val="l"/>
        <c:majorGridlines/>
        <c:title>
          <c:tx>
            <c:rich>
              <a:bodyPr rot="0" vert="wordArtVert"/>
              <a:lstStyle/>
              <a:p>
                <a:pPr>
                  <a:defRPr/>
                </a:pPr>
                <a:r>
                  <a:rPr lang="en-US"/>
                  <a:t>$</a:t>
                </a:r>
              </a:p>
            </c:rich>
          </c:tx>
          <c:overlay val="0"/>
        </c:title>
        <c:numFmt formatCode="General" sourceLinked="1"/>
        <c:majorTickMark val="out"/>
        <c:minorTickMark val="none"/>
        <c:tickLblPos val="nextTo"/>
        <c:txPr>
          <a:bodyPr/>
          <a:lstStyle/>
          <a:p>
            <a:pPr>
              <a:defRPr sz="1400"/>
            </a:pPr>
            <a:endParaRPr lang="en-US"/>
          </a:p>
        </c:txPr>
        <c:crossAx val="129091072"/>
        <c:crosses val="autoZero"/>
        <c:crossBetween val="between"/>
      </c:valAx>
      <c:spPr>
        <a:noFill/>
        <a:ln w="25400">
          <a:noFill/>
        </a:ln>
      </c:spPr>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19020-65DB-4A7E-B938-22F52E296948}" type="datetimeFigureOut">
              <a:rPr lang="en-US" smtClean="0"/>
              <a:t>2/15/2018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4C46B-2B38-457F-99E2-1B72D1495344}" type="slidenum">
              <a:rPr lang="en-US" smtClean="0"/>
              <a:t>‹#›</a:t>
            </a:fld>
            <a:endParaRPr lang="en-US"/>
          </a:p>
        </p:txBody>
      </p:sp>
    </p:spTree>
    <p:extLst>
      <p:ext uri="{BB962C8B-B14F-4D97-AF65-F5344CB8AC3E}">
        <p14:creationId xmlns:p14="http://schemas.microsoft.com/office/powerpoint/2010/main" val="45606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696913"/>
            <a:ext cx="4754562" cy="3565525"/>
          </a:xfrm>
        </p:spPr>
      </p:sp>
      <p:sp>
        <p:nvSpPr>
          <p:cNvPr id="3" name="Notes Placeholder 2"/>
          <p:cNvSpPr>
            <a:spLocks noGrp="1"/>
          </p:cNvSpPr>
          <p:nvPr>
            <p:ph type="body" idx="1"/>
          </p:nvPr>
        </p:nvSpPr>
        <p:spPr>
          <a:xfrm>
            <a:off x="694874" y="4583642"/>
            <a:ext cx="5558988" cy="4584661"/>
          </a:xfrm>
        </p:spPr>
        <p:txBody>
          <a:bodyPr/>
          <a:lstStyle/>
          <a:p>
            <a:pPr marL="757066" lvl="1" indent="-291179">
              <a:buFont typeface="Arial" panose="020B0604020202020204" pitchFamily="34" charset="0"/>
              <a:buChar char="•"/>
            </a:pPr>
            <a:r>
              <a:rPr lang="en-CA" sz="1600" dirty="0">
                <a:solidFill>
                  <a:prstClr val="black"/>
                </a:solidFill>
              </a:rPr>
              <a:t>The powerful tools of the 4</a:t>
            </a:r>
            <a:r>
              <a:rPr lang="en-CA" sz="1600" baseline="30000" dirty="0">
                <a:solidFill>
                  <a:prstClr val="black"/>
                </a:solidFill>
              </a:rPr>
              <a:t>th</a:t>
            </a:r>
            <a:r>
              <a:rPr lang="en-CA" sz="1600" dirty="0">
                <a:solidFill>
                  <a:prstClr val="black"/>
                </a:solidFill>
              </a:rPr>
              <a:t> industrial revolution such as omics can be of enormous benefit to </a:t>
            </a:r>
            <a:r>
              <a:rPr lang="en-CA" sz="1600" dirty="0" err="1">
                <a:solidFill>
                  <a:prstClr val="black"/>
                </a:solidFill>
              </a:rPr>
              <a:t>agri</a:t>
            </a:r>
            <a:r>
              <a:rPr lang="en-CA" sz="1600" dirty="0">
                <a:solidFill>
                  <a:prstClr val="black"/>
                </a:solidFill>
              </a:rPr>
              <a:t>-food if it comes from the perspective of one infinitely complex living system needing restoration and enhancement</a:t>
            </a:r>
          </a:p>
          <a:p>
            <a:pPr marL="757066" lvl="1" indent="-291179">
              <a:buFont typeface="Arial" panose="020B0604020202020204" pitchFamily="34" charset="0"/>
              <a:buChar char="•"/>
            </a:pPr>
            <a:r>
              <a:rPr lang="en-CA" sz="1600" dirty="0">
                <a:solidFill>
                  <a:prstClr val="black"/>
                </a:solidFill>
              </a:rPr>
              <a:t>Trust will require candid communication, transparency and accountability regarding how science and innovation leads ultimately to inclusive wealth.</a:t>
            </a:r>
          </a:p>
          <a:p>
            <a:pPr lvl="1"/>
            <a:endParaRPr lang="en-CA" sz="1600" dirty="0">
              <a:solidFill>
                <a:prstClr val="black"/>
              </a:solidFill>
            </a:endParaRPr>
          </a:p>
          <a:p>
            <a:pPr lvl="1"/>
            <a:endParaRPr lang="en-CA" sz="1600" dirty="0">
              <a:solidFill>
                <a:prstClr val="black"/>
              </a:solidFill>
            </a:endParaRPr>
          </a:p>
          <a:p>
            <a:pPr lvl="1"/>
            <a:endParaRPr lang="en-CA" dirty="0"/>
          </a:p>
        </p:txBody>
      </p:sp>
      <p:sp>
        <p:nvSpPr>
          <p:cNvPr id="4" name="Slide Number Placeholder 3"/>
          <p:cNvSpPr>
            <a:spLocks noGrp="1"/>
          </p:cNvSpPr>
          <p:nvPr>
            <p:ph type="sldNum" sz="quarter" idx="10"/>
          </p:nvPr>
        </p:nvSpPr>
        <p:spPr/>
        <p:txBody>
          <a:bodyPr/>
          <a:lstStyle/>
          <a:p>
            <a:fld id="{704F3617-64A3-46F8-93E0-F0062E0BF124}" type="slidenum">
              <a:rPr lang="en-CA" smtClean="0"/>
              <a:t>5</a:t>
            </a:fld>
            <a:endParaRPr lang="en-CA" dirty="0"/>
          </a:p>
        </p:txBody>
      </p:sp>
    </p:spTree>
    <p:extLst>
      <p:ext uri="{BB962C8B-B14F-4D97-AF65-F5344CB8AC3E}">
        <p14:creationId xmlns:p14="http://schemas.microsoft.com/office/powerpoint/2010/main" val="87901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Measurements from 2012 to 2017 were single statements about trust and the measures from 2006 to 2011 were done with the six statements for each agent (like the previous slide)</a:t>
            </a:r>
            <a:endParaRPr lang="en-US" dirty="0"/>
          </a:p>
        </p:txBody>
      </p:sp>
      <p:sp>
        <p:nvSpPr>
          <p:cNvPr id="4" name="Slide Number Placeholder 3"/>
          <p:cNvSpPr>
            <a:spLocks noGrp="1"/>
          </p:cNvSpPr>
          <p:nvPr>
            <p:ph type="sldNum" sz="quarter" idx="10"/>
          </p:nvPr>
        </p:nvSpPr>
        <p:spPr/>
        <p:txBody>
          <a:bodyPr/>
          <a:lstStyle/>
          <a:p>
            <a:fld id="{B9F4C46B-2B38-457F-99E2-1B72D1495344}" type="slidenum">
              <a:rPr lang="en-US" smtClean="0"/>
              <a:t>12</a:t>
            </a:fld>
            <a:endParaRPr lang="en-US"/>
          </a:p>
        </p:txBody>
      </p:sp>
    </p:spTree>
    <p:extLst>
      <p:ext uri="{BB962C8B-B14F-4D97-AF65-F5344CB8AC3E}">
        <p14:creationId xmlns:p14="http://schemas.microsoft.com/office/powerpoint/2010/main" val="119245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07969D1-DB6A-46CD-992B-B4ACBB7FF4C8}" type="slidenum">
              <a:rPr lang="de-DE" smtClean="0"/>
              <a:pPr/>
              <a:t>15</a:t>
            </a:fld>
            <a:endParaRPr lang="de-DE"/>
          </a:p>
        </p:txBody>
      </p:sp>
    </p:spTree>
    <p:extLst>
      <p:ext uri="{BB962C8B-B14F-4D97-AF65-F5344CB8AC3E}">
        <p14:creationId xmlns:p14="http://schemas.microsoft.com/office/powerpoint/2010/main" val="408656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4C46B-2B38-457F-99E2-1B72D1495344}" type="slidenum">
              <a:rPr lang="en-US" smtClean="0"/>
              <a:t>16</a:t>
            </a:fld>
            <a:endParaRPr lang="en-US"/>
          </a:p>
        </p:txBody>
      </p:sp>
    </p:spTree>
    <p:extLst>
      <p:ext uri="{BB962C8B-B14F-4D97-AF65-F5344CB8AC3E}">
        <p14:creationId xmlns:p14="http://schemas.microsoft.com/office/powerpoint/2010/main" val="29340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Websurvey</a:t>
            </a:r>
            <a:r>
              <a:rPr lang="en-US" dirty="0" smtClean="0"/>
              <a:t> in Canada in an online panel of NPD</a:t>
            </a:r>
          </a:p>
          <a:p>
            <a:endParaRPr lang="en-US" dirty="0" smtClean="0"/>
          </a:p>
          <a:p>
            <a:r>
              <a:rPr lang="en-US" dirty="0" smtClean="0"/>
              <a:t>March 2009</a:t>
            </a:r>
          </a:p>
          <a:p>
            <a:endParaRPr lang="en-US" dirty="0" smtClean="0"/>
          </a:p>
          <a:p>
            <a:r>
              <a:rPr lang="en-US" dirty="0" err="1" smtClean="0"/>
              <a:t>Analysed</a:t>
            </a:r>
            <a:r>
              <a:rPr lang="en-US" dirty="0" smtClean="0"/>
              <a:t> with multinomial</a:t>
            </a:r>
            <a:r>
              <a:rPr lang="en-US" baseline="0" dirty="0" smtClean="0"/>
              <a:t> </a:t>
            </a:r>
            <a:r>
              <a:rPr lang="en-US" baseline="0" dirty="0" err="1" smtClean="0"/>
              <a:t>logit</a:t>
            </a:r>
            <a:r>
              <a:rPr lang="en-US" baseline="0" dirty="0" smtClean="0"/>
              <a:t> analysis</a:t>
            </a:r>
            <a:endParaRPr lang="en-US" dirty="0"/>
          </a:p>
        </p:txBody>
      </p:sp>
      <p:sp>
        <p:nvSpPr>
          <p:cNvPr id="4" name="Foliennummernplatzhalter 3"/>
          <p:cNvSpPr>
            <a:spLocks noGrp="1"/>
          </p:cNvSpPr>
          <p:nvPr>
            <p:ph type="sldNum" sz="quarter" idx="10"/>
          </p:nvPr>
        </p:nvSpPr>
        <p:spPr/>
        <p:txBody>
          <a:bodyPr/>
          <a:lstStyle/>
          <a:p>
            <a:fld id="{707969D1-DB6A-46CD-992B-B4ACBB7FF4C8}" type="slidenum">
              <a:rPr lang="de-DE" smtClean="0"/>
              <a:pPr/>
              <a:t>20</a:t>
            </a:fld>
            <a:endParaRPr lang="de-DE"/>
          </a:p>
        </p:txBody>
      </p:sp>
    </p:spTree>
    <p:extLst>
      <p:ext uri="{BB962C8B-B14F-4D97-AF65-F5344CB8AC3E}">
        <p14:creationId xmlns:p14="http://schemas.microsoft.com/office/powerpoint/2010/main" val="313950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attempt to meet the goal by addressing the two following objectives. </a:t>
            </a:r>
          </a:p>
          <a:p>
            <a:r>
              <a:rPr lang="en-US" baseline="0" dirty="0" smtClean="0"/>
              <a:t>Since we include two SP, we are also interested in testing the consistency of …</a:t>
            </a:r>
          </a:p>
          <a:p>
            <a:r>
              <a:rPr lang="en-US" baseline="0" dirty="0" smtClean="0"/>
              <a:t>A carnosine label, which contains three levels, and they are - </a:t>
            </a:r>
            <a:endParaRPr lang="en-US" dirty="0"/>
          </a:p>
        </p:txBody>
      </p:sp>
      <p:sp>
        <p:nvSpPr>
          <p:cNvPr id="4" name="Slide Number Placeholder 3"/>
          <p:cNvSpPr>
            <a:spLocks noGrp="1"/>
          </p:cNvSpPr>
          <p:nvPr>
            <p:ph type="sldNum" sz="quarter" idx="10"/>
          </p:nvPr>
        </p:nvSpPr>
        <p:spPr/>
        <p:txBody>
          <a:bodyPr/>
          <a:lstStyle/>
          <a:p>
            <a:fld id="{A8E37126-76B9-4BF7-8556-86F8451AFE6E}" type="slidenum">
              <a:rPr lang="en-US" smtClean="0"/>
              <a:t>27</a:t>
            </a:fld>
            <a:endParaRPr lang="en-US"/>
          </a:p>
        </p:txBody>
      </p:sp>
    </p:spTree>
    <p:extLst>
      <p:ext uri="{BB962C8B-B14F-4D97-AF65-F5344CB8AC3E}">
        <p14:creationId xmlns:p14="http://schemas.microsoft.com/office/powerpoint/2010/main" val="3169194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7126-76B9-4BF7-8556-86F8451AFE6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4169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9C633A-A79E-49A7-BFA8-9335009B718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352021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C633A-A79E-49A7-BFA8-9335009B718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185191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C633A-A79E-49A7-BFA8-9335009B718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20873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3933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02481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856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69677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72390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01670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36679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372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C633A-A79E-49A7-BFA8-9335009B718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4242701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0029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85736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D808592-B2C3-4DC3-9939-8122E6BE28BC}" type="datetimeFigureOut">
              <a:rPr lang="en-CA" smtClean="0">
                <a:solidFill>
                  <a:prstClr val="black">
                    <a:tint val="75000"/>
                  </a:prstClr>
                </a:solidFill>
              </a:rPr>
              <a:pPr/>
              <a:t>2018-02-15</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A7F23942-3753-4E76-82B9-4ADDA7116FDC}"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5770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9C633A-A79E-49A7-BFA8-9335009B718B}"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213573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C633A-A79E-49A7-BFA8-9335009B718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397721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9C633A-A79E-49A7-BFA8-9335009B718B}"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70791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9C633A-A79E-49A7-BFA8-9335009B718B}"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22179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C633A-A79E-49A7-BFA8-9335009B718B}"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244815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9C633A-A79E-49A7-BFA8-9335009B718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297846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9C633A-A79E-49A7-BFA8-9335009B718B}"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787F4-518F-4801-9D25-FCECE8FDE707}" type="slidenum">
              <a:rPr lang="en-US" smtClean="0"/>
              <a:t>‹#›</a:t>
            </a:fld>
            <a:endParaRPr lang="en-US"/>
          </a:p>
        </p:txBody>
      </p:sp>
    </p:spTree>
    <p:extLst>
      <p:ext uri="{BB962C8B-B14F-4D97-AF65-F5344CB8AC3E}">
        <p14:creationId xmlns:p14="http://schemas.microsoft.com/office/powerpoint/2010/main" val="410715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C633A-A79E-49A7-BFA8-9335009B718B}" type="datetimeFigureOut">
              <a:rPr lang="en-US" smtClean="0"/>
              <a:t>2/15/2018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787F4-518F-4801-9D25-FCECE8FDE707}" type="slidenum">
              <a:rPr lang="en-US" smtClean="0"/>
              <a:t>‹#›</a:t>
            </a:fld>
            <a:endParaRPr lang="en-US"/>
          </a:p>
        </p:txBody>
      </p:sp>
    </p:spTree>
    <p:extLst>
      <p:ext uri="{BB962C8B-B14F-4D97-AF65-F5344CB8AC3E}">
        <p14:creationId xmlns:p14="http://schemas.microsoft.com/office/powerpoint/2010/main" val="4099904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D808592-B2C3-4DC3-9939-8122E6BE28BC}" type="datetimeFigureOut">
              <a:rPr lang="en-CA" smtClean="0">
                <a:solidFill>
                  <a:prstClr val="black">
                    <a:tint val="75000"/>
                  </a:prstClr>
                </a:solidFill>
              </a:rPr>
              <a:pPr defTabSz="914400"/>
              <a:t>2018-02-15</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7F23942-3753-4E76-82B9-4ADDA7116FDC}" type="slidenum">
              <a:rPr lang="en-CA" smtClean="0">
                <a:solidFill>
                  <a:prstClr val="black">
                    <a:tint val="75000"/>
                  </a:prstClr>
                </a:solidFill>
              </a:rPr>
              <a:pPr defTabSz="914400"/>
              <a:t>‹#›</a:t>
            </a:fld>
            <a:endParaRPr lang="en-CA">
              <a:solidFill>
                <a:prstClr val="black">
                  <a:tint val="75000"/>
                </a:prstClr>
              </a:solidFill>
            </a:endParaRPr>
          </a:p>
        </p:txBody>
      </p:sp>
    </p:spTree>
    <p:extLst>
      <p:ext uri="{BB962C8B-B14F-4D97-AF65-F5344CB8AC3E}">
        <p14:creationId xmlns:p14="http://schemas.microsoft.com/office/powerpoint/2010/main" val="1257553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realdirtblog.ca/what-does-social-license-mean-for-agricultu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443" y="1394211"/>
            <a:ext cx="7772400" cy="2387600"/>
          </a:xfrm>
        </p:spPr>
        <p:txBody>
          <a:bodyPr>
            <a:normAutofit fontScale="90000"/>
          </a:bodyPr>
          <a:lstStyle/>
          <a:p>
            <a:r>
              <a:rPr lang="en-CA" sz="4900" dirty="0" smtClean="0"/>
              <a:t/>
            </a:r>
            <a:br>
              <a:rPr lang="en-CA" sz="4900" dirty="0" smtClean="0"/>
            </a:br>
            <a:r>
              <a:rPr lang="en-CA" sz="4900" dirty="0"/>
              <a:t/>
            </a:r>
            <a:br>
              <a:rPr lang="en-CA" sz="4900" dirty="0"/>
            </a:br>
            <a:r>
              <a:rPr lang="en-CA" sz="4900" dirty="0" smtClean="0"/>
              <a:t/>
            </a:r>
            <a:br>
              <a:rPr lang="en-CA" sz="4900" dirty="0" smtClean="0"/>
            </a:br>
            <a:r>
              <a:rPr lang="en-CA" sz="4900" dirty="0" smtClean="0"/>
              <a:t/>
            </a:r>
            <a:br>
              <a:rPr lang="en-CA" sz="4900" dirty="0" smtClean="0"/>
            </a:br>
            <a:r>
              <a:rPr lang="en-CA" sz="4900" dirty="0"/>
              <a:t/>
            </a:r>
            <a:br>
              <a:rPr lang="en-CA" sz="4900" dirty="0"/>
            </a:br>
            <a:r>
              <a:rPr lang="en-CA" sz="4900" dirty="0" smtClean="0"/>
              <a:t/>
            </a:r>
            <a:br>
              <a:rPr lang="en-CA" sz="4900" dirty="0" smtClean="0"/>
            </a:br>
            <a:r>
              <a:rPr lang="en-CA" sz="4900" dirty="0"/>
              <a:t/>
            </a:r>
            <a:br>
              <a:rPr lang="en-CA" sz="4900" dirty="0"/>
            </a:br>
            <a:r>
              <a:rPr lang="en-CA" sz="4900" dirty="0" smtClean="0"/>
              <a:t/>
            </a:r>
            <a:br>
              <a:rPr lang="en-CA" sz="4900" dirty="0" smtClean="0"/>
            </a:br>
            <a:r>
              <a:rPr lang="en-CA" sz="4900" dirty="0" smtClean="0"/>
              <a:t>Social License and Trust in the Food System</a:t>
            </a:r>
            <a:r>
              <a:rPr lang="en-CA" dirty="0" smtClean="0"/>
              <a:t/>
            </a:r>
            <a:br>
              <a:rPr lang="en-CA" dirty="0" smtClean="0"/>
            </a:br>
            <a:r>
              <a:rPr lang="en-CA" sz="3600" dirty="0" smtClean="0"/>
              <a:t>Gate to Plate</a:t>
            </a:r>
            <a:br>
              <a:rPr lang="en-CA" sz="3600" dirty="0" smtClean="0"/>
            </a:br>
            <a:r>
              <a:rPr lang="en-CA" sz="3600" dirty="0" smtClean="0"/>
              <a:t>February 15, 2018</a:t>
            </a:r>
            <a:r>
              <a:rPr lang="en-CA" dirty="0" smtClean="0"/>
              <a:t/>
            </a:r>
            <a:br>
              <a:rPr lang="en-CA" dirty="0" smtClean="0"/>
            </a:br>
            <a:endParaRPr lang="en-CA" sz="2700" dirty="0"/>
          </a:p>
        </p:txBody>
      </p:sp>
      <p:sp>
        <p:nvSpPr>
          <p:cNvPr id="3" name="Subtitle 2"/>
          <p:cNvSpPr>
            <a:spLocks noGrp="1"/>
          </p:cNvSpPr>
          <p:nvPr>
            <p:ph type="subTitle" idx="1"/>
          </p:nvPr>
        </p:nvSpPr>
        <p:spPr>
          <a:xfrm>
            <a:off x="1421027" y="3707027"/>
            <a:ext cx="6400800" cy="2209800"/>
          </a:xfrm>
        </p:spPr>
        <p:txBody>
          <a:bodyPr>
            <a:normAutofit/>
          </a:bodyPr>
          <a:lstStyle/>
          <a:p>
            <a:r>
              <a:rPr lang="en-CA" dirty="0" smtClean="0"/>
              <a:t> </a:t>
            </a:r>
          </a:p>
          <a:p>
            <a:r>
              <a:rPr lang="en-CA" dirty="0" smtClean="0"/>
              <a:t>Ellen Goddard, </a:t>
            </a:r>
          </a:p>
          <a:p>
            <a:r>
              <a:rPr lang="en-CA" dirty="0" smtClean="0"/>
              <a:t>Dept. of Resource Economics and Environmental Sociology, University of Alberta</a:t>
            </a:r>
          </a:p>
          <a:p>
            <a:r>
              <a:rPr lang="en-CA" dirty="0" smtClean="0"/>
              <a:t>egoddard@ualberta.ca</a:t>
            </a:r>
            <a:endParaRPr lang="en-CA" dirty="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305" y="165816"/>
            <a:ext cx="4430695" cy="122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712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795335545"/>
              </p:ext>
            </p:extLst>
          </p:nvPr>
        </p:nvGraphicFramePr>
        <p:xfrm>
          <a:off x="241300" y="285750"/>
          <a:ext cx="8661400"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6410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Agent Trust</a:t>
            </a:r>
            <a:br>
              <a:rPr lang="en-CA" dirty="0" smtClean="0"/>
            </a:br>
            <a:r>
              <a:rPr lang="en-CA" sz="2700" dirty="0" smtClean="0"/>
              <a:t>farmers, government, retailers, manufacturers </a:t>
            </a:r>
            <a:br>
              <a:rPr lang="en-CA" sz="2700" dirty="0" smtClean="0"/>
            </a:br>
            <a:r>
              <a:rPr lang="en-CA" sz="1800" i="1" dirty="0" smtClean="0"/>
              <a:t>Food safety context</a:t>
            </a:r>
            <a:endParaRPr lang="en-CA" sz="1800" i="1"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9737" y="1801575"/>
            <a:ext cx="822427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5229200"/>
            <a:ext cx="7416824" cy="1200329"/>
          </a:xfrm>
          <a:prstGeom prst="rect">
            <a:avLst/>
          </a:prstGeom>
          <a:noFill/>
        </p:spPr>
        <p:txBody>
          <a:bodyPr wrap="square" rtlCol="0">
            <a:spAutoFit/>
          </a:bodyPr>
          <a:lstStyle/>
          <a:p>
            <a:r>
              <a:rPr lang="en-CA" dirty="0" smtClean="0"/>
              <a:t>Number of different ways to aggregate the individual components:</a:t>
            </a:r>
          </a:p>
          <a:p>
            <a:r>
              <a:rPr lang="en-CA" dirty="0" smtClean="0"/>
              <a:t>First two statements – </a:t>
            </a:r>
            <a:r>
              <a:rPr lang="en-CA" b="1" i="1" dirty="0" smtClean="0"/>
              <a:t>Competence</a:t>
            </a:r>
          </a:p>
          <a:p>
            <a:r>
              <a:rPr lang="en-CA" dirty="0" smtClean="0"/>
              <a:t>Second two statements – </a:t>
            </a:r>
            <a:r>
              <a:rPr lang="en-CA" b="1" i="1" dirty="0" smtClean="0"/>
              <a:t>Transparency</a:t>
            </a:r>
          </a:p>
          <a:p>
            <a:r>
              <a:rPr lang="en-CA" dirty="0" smtClean="0"/>
              <a:t>Third two statements – </a:t>
            </a:r>
            <a:r>
              <a:rPr lang="en-CA" b="1" i="1" dirty="0" smtClean="0"/>
              <a:t>Commitment</a:t>
            </a:r>
            <a:r>
              <a:rPr lang="en-CA" dirty="0" smtClean="0"/>
              <a:t>  </a:t>
            </a:r>
            <a:endParaRPr lang="en-CA" dirty="0"/>
          </a:p>
        </p:txBody>
      </p:sp>
    </p:spTree>
    <p:extLst>
      <p:ext uri="{BB962C8B-B14F-4D97-AF65-F5344CB8AC3E}">
        <p14:creationId xmlns:p14="http://schemas.microsoft.com/office/powerpoint/2010/main" val="63767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16034985"/>
              </p:ext>
            </p:extLst>
          </p:nvPr>
        </p:nvGraphicFramePr>
        <p:xfrm>
          <a:off x="241300" y="285750"/>
          <a:ext cx="8661400" cy="6286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9726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853523226"/>
              </p:ext>
            </p:extLst>
          </p:nvPr>
        </p:nvGraphicFramePr>
        <p:xfrm>
          <a:off x="237344" y="287311"/>
          <a:ext cx="8669311" cy="6283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15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importantly </a:t>
            </a:r>
            <a:endParaRPr lang="en-CA" dirty="0"/>
          </a:p>
        </p:txBody>
      </p:sp>
      <p:sp>
        <p:nvSpPr>
          <p:cNvPr id="3" name="Content Placeholder 2"/>
          <p:cNvSpPr>
            <a:spLocks noGrp="1"/>
          </p:cNvSpPr>
          <p:nvPr>
            <p:ph idx="1"/>
          </p:nvPr>
        </p:nvSpPr>
        <p:spPr>
          <a:xfrm>
            <a:off x="467544" y="1628800"/>
            <a:ext cx="8229600" cy="4525963"/>
          </a:xfrm>
        </p:spPr>
        <p:txBody>
          <a:bodyPr>
            <a:normAutofit/>
          </a:bodyPr>
          <a:lstStyle/>
          <a:p>
            <a:r>
              <a:rPr lang="en-CA" dirty="0" smtClean="0"/>
              <a:t>How do the different levels of trust relate to different decisions that individuals make – about food, about technology? </a:t>
            </a:r>
          </a:p>
          <a:p>
            <a:r>
              <a:rPr lang="en-CA" dirty="0" smtClean="0"/>
              <a:t>Some examples </a:t>
            </a:r>
          </a:p>
          <a:p>
            <a:pPr lvl="1"/>
            <a:r>
              <a:rPr lang="en-CA" dirty="0" smtClean="0"/>
              <a:t>Higher levels of </a:t>
            </a:r>
            <a:r>
              <a:rPr lang="en-CA" b="1" i="1" dirty="0" smtClean="0"/>
              <a:t>general trust </a:t>
            </a:r>
            <a:r>
              <a:rPr lang="en-CA" dirty="0" smtClean="0"/>
              <a:t>– </a:t>
            </a:r>
            <a:r>
              <a:rPr lang="en-CA" i="1" u="sng" dirty="0" smtClean="0"/>
              <a:t>reduces</a:t>
            </a:r>
            <a:r>
              <a:rPr lang="en-CA" dirty="0" smtClean="0"/>
              <a:t> risk perceptions and </a:t>
            </a:r>
            <a:r>
              <a:rPr lang="en-CA" i="1" u="sng" dirty="0" smtClean="0"/>
              <a:t>increases</a:t>
            </a:r>
            <a:r>
              <a:rPr lang="en-CA" dirty="0" smtClean="0"/>
              <a:t> risk attitudes (meat)</a:t>
            </a:r>
          </a:p>
          <a:p>
            <a:pPr lvl="1"/>
            <a:r>
              <a:rPr lang="en-CA" dirty="0" smtClean="0"/>
              <a:t>Looked at Canadian public interest in cloning (for meat or milk) –in general Canadians didn’t approve but when we looked at trust – we found that </a:t>
            </a:r>
            <a:r>
              <a:rPr lang="en-CA" b="1" dirty="0" smtClean="0"/>
              <a:t>higher trust </a:t>
            </a:r>
            <a:r>
              <a:rPr lang="en-CA" dirty="0" smtClean="0"/>
              <a:t>people (in general) were </a:t>
            </a:r>
            <a:r>
              <a:rPr lang="en-CA" i="1" u="sng" dirty="0" smtClean="0"/>
              <a:t>more willing to buy meat</a:t>
            </a:r>
            <a:r>
              <a:rPr lang="en-CA" u="sng" dirty="0" smtClean="0"/>
              <a:t> (milk) </a:t>
            </a:r>
            <a:r>
              <a:rPr lang="en-CA" dirty="0" smtClean="0"/>
              <a:t>from cloned animals and had </a:t>
            </a:r>
            <a:r>
              <a:rPr lang="en-CA" i="1" u="sng" dirty="0" smtClean="0"/>
              <a:t>lower agreement </a:t>
            </a:r>
            <a:r>
              <a:rPr lang="en-CA" dirty="0" smtClean="0"/>
              <a:t>that ‘cloning is wrong’  </a:t>
            </a:r>
            <a:endParaRPr lang="en-CA" dirty="0"/>
          </a:p>
        </p:txBody>
      </p:sp>
    </p:spTree>
    <p:extLst>
      <p:ext uri="{BB962C8B-B14F-4D97-AF65-F5344CB8AC3E}">
        <p14:creationId xmlns:p14="http://schemas.microsoft.com/office/powerpoint/2010/main" val="2554230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FAFH  study</a:t>
            </a:r>
            <a:endParaRPr lang="en-US" dirty="0"/>
          </a:p>
        </p:txBody>
      </p:sp>
      <p:sp>
        <p:nvSpPr>
          <p:cNvPr id="3" name="Inhaltsplatzhalter 2"/>
          <p:cNvSpPr>
            <a:spLocks noGrp="1"/>
          </p:cNvSpPr>
          <p:nvPr>
            <p:ph idx="1"/>
          </p:nvPr>
        </p:nvSpPr>
        <p:spPr/>
        <p:txBody>
          <a:bodyPr>
            <a:normAutofit fontScale="92500"/>
          </a:bodyPr>
          <a:lstStyle/>
          <a:p>
            <a:r>
              <a:rPr lang="en-CA" dirty="0" smtClean="0"/>
              <a:t>Linkages between general trust measures and trust in players involved in the food supply chain (government, manufacturers, retailers, restaurants, and farmers)</a:t>
            </a:r>
          </a:p>
          <a:p>
            <a:pPr marL="0" indent="0">
              <a:buNone/>
            </a:pPr>
            <a:r>
              <a:rPr lang="en-CA" b="1" dirty="0" smtClean="0"/>
              <a:t>First Example</a:t>
            </a:r>
            <a:endParaRPr lang="en-CA" b="1" dirty="0"/>
          </a:p>
          <a:p>
            <a:r>
              <a:rPr lang="en-CA" dirty="0" smtClean="0"/>
              <a:t>Impact of general trust and industry wide food safety trust on consumers’ stated preferences and identification of WTP for</a:t>
            </a:r>
          </a:p>
          <a:p>
            <a:pPr lvl="1"/>
            <a:r>
              <a:rPr lang="en-CA" dirty="0" smtClean="0"/>
              <a:t>Turkey sandwich with vitamin content identified</a:t>
            </a:r>
          </a:p>
          <a:p>
            <a:pPr lvl="1"/>
            <a:r>
              <a:rPr lang="en-CA" dirty="0" smtClean="0"/>
              <a:t>Turkey sandwich with sodium/fat content identified</a:t>
            </a:r>
          </a:p>
          <a:p>
            <a:pPr lvl="1"/>
            <a:r>
              <a:rPr lang="en-CA" dirty="0" smtClean="0"/>
              <a:t>Turkey sandwich with a Health Check</a:t>
            </a:r>
            <a:r>
              <a:rPr lang="en-CA" baseline="30000" dirty="0" smtClean="0"/>
              <a:t>®</a:t>
            </a:r>
            <a:r>
              <a:rPr lang="en-CA" dirty="0" smtClean="0"/>
              <a:t>  </a:t>
            </a:r>
          </a:p>
          <a:p>
            <a:pPr marL="457200" lvl="1" indent="0">
              <a:buNone/>
            </a:pPr>
            <a:r>
              <a:rPr lang="en-CA" b="1" u="sng" dirty="0" smtClean="0"/>
              <a:t>at restaurants</a:t>
            </a:r>
            <a:endParaRPr lang="en-US" dirty="0"/>
          </a:p>
        </p:txBody>
      </p:sp>
      <p:sp>
        <p:nvSpPr>
          <p:cNvPr id="4" name="Foliennummernplatzhalter 3"/>
          <p:cNvSpPr>
            <a:spLocks noGrp="1"/>
          </p:cNvSpPr>
          <p:nvPr>
            <p:ph type="sldNum" sz="quarter" idx="12"/>
          </p:nvPr>
        </p:nvSpPr>
        <p:spPr/>
        <p:txBody>
          <a:bodyPr/>
          <a:lstStyle/>
          <a:p>
            <a:fld id="{86C7BE0E-B75E-4048-A269-71F528A630F1}" type="slidenum">
              <a:rPr lang="de-DE" smtClean="0"/>
              <a:pPr/>
              <a:t>15</a:t>
            </a:fld>
            <a:endParaRPr lang="de-DE"/>
          </a:p>
        </p:txBody>
      </p:sp>
    </p:spTree>
    <p:extLst>
      <p:ext uri="{BB962C8B-B14F-4D97-AF65-F5344CB8AC3E}">
        <p14:creationId xmlns:p14="http://schemas.microsoft.com/office/powerpoint/2010/main" val="285301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820"/>
            <a:ext cx="7886700" cy="1325563"/>
          </a:xfrm>
        </p:spPr>
        <p:txBody>
          <a:bodyPr/>
          <a:lstStyle/>
          <a:p>
            <a:r>
              <a:rPr lang="en-CA" dirty="0" smtClean="0"/>
              <a:t>Stated Choice Design</a:t>
            </a:r>
            <a:endParaRPr lang="en-US" dirty="0"/>
          </a:p>
        </p:txBody>
      </p:sp>
      <p:sp>
        <p:nvSpPr>
          <p:cNvPr id="4" name="Slide Number Placeholder 3"/>
          <p:cNvSpPr>
            <a:spLocks noGrp="1"/>
          </p:cNvSpPr>
          <p:nvPr>
            <p:ph type="sldNum" sz="quarter" idx="12"/>
          </p:nvPr>
        </p:nvSpPr>
        <p:spPr/>
        <p:txBody>
          <a:bodyPr/>
          <a:lstStyle/>
          <a:p>
            <a:fld id="{86C7BE0E-B75E-4048-A269-71F528A630F1}" type="slidenum">
              <a:rPr lang="de-DE" smtClean="0"/>
              <a:pPr/>
              <a:t>16</a:t>
            </a:fld>
            <a:endParaRPr lang="de-DE"/>
          </a:p>
        </p:txBody>
      </p:sp>
      <p:pic>
        <p:nvPicPr>
          <p:cNvPr id="2050" name="Picture 2"/>
          <p:cNvPicPr>
            <a:picLocks noGrp="1" noChangeAspect="1" noChangeArrowheads="1"/>
          </p:cNvPicPr>
          <p:nvPr>
            <p:ph idx="1"/>
          </p:nvPr>
        </p:nvPicPr>
        <p:blipFill>
          <a:blip r:embed="rId3" cstate="print"/>
          <a:srcRect/>
          <a:stretch>
            <a:fillRect/>
          </a:stretch>
        </p:blipFill>
        <p:spPr bwMode="auto">
          <a:xfrm>
            <a:off x="141214" y="1262743"/>
            <a:ext cx="8436730" cy="5335687"/>
          </a:xfrm>
          <a:prstGeom prst="rect">
            <a:avLst/>
          </a:prstGeom>
          <a:noFill/>
          <a:ln w="9525">
            <a:noFill/>
            <a:miter lim="800000"/>
            <a:headEnd/>
            <a:tailEnd/>
          </a:ln>
          <a:effectLst/>
        </p:spPr>
      </p:pic>
    </p:spTree>
    <p:extLst>
      <p:ext uri="{BB962C8B-B14F-4D97-AF65-F5344CB8AC3E}">
        <p14:creationId xmlns:p14="http://schemas.microsoft.com/office/powerpoint/2010/main" val="1285258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DDF829-F1FD-4FC5-A3AF-E214A91DD8E1}" type="slidenum">
              <a:rPr lang="de-DE" smtClean="0"/>
              <a:pPr/>
              <a:t>17</a:t>
            </a:fld>
            <a:endParaRPr lang="de-DE"/>
          </a:p>
        </p:txBody>
      </p:sp>
      <p:graphicFrame>
        <p:nvGraphicFramePr>
          <p:cNvPr id="5" name="Table 4"/>
          <p:cNvGraphicFramePr>
            <a:graphicFrameLocks noGrp="1"/>
          </p:cNvGraphicFramePr>
          <p:nvPr/>
        </p:nvGraphicFramePr>
        <p:xfrm>
          <a:off x="870858" y="1349827"/>
          <a:ext cx="6952342" cy="4412343"/>
        </p:xfrm>
        <a:graphic>
          <a:graphicData uri="http://schemas.openxmlformats.org/drawingml/2006/table">
            <a:tbl>
              <a:tblPr/>
              <a:tblGrid>
                <a:gridCol w="2780937">
                  <a:extLst>
                    <a:ext uri="{9D8B030D-6E8A-4147-A177-3AD203B41FA5}">
                      <a16:colId xmlns:a16="http://schemas.microsoft.com/office/drawing/2014/main" val="20000"/>
                    </a:ext>
                  </a:extLst>
                </a:gridCol>
                <a:gridCol w="2168469">
                  <a:extLst>
                    <a:ext uri="{9D8B030D-6E8A-4147-A177-3AD203B41FA5}">
                      <a16:colId xmlns:a16="http://schemas.microsoft.com/office/drawing/2014/main" val="20001"/>
                    </a:ext>
                  </a:extLst>
                </a:gridCol>
                <a:gridCol w="1208382">
                  <a:extLst>
                    <a:ext uri="{9D8B030D-6E8A-4147-A177-3AD203B41FA5}">
                      <a16:colId xmlns:a16="http://schemas.microsoft.com/office/drawing/2014/main" val="20002"/>
                    </a:ext>
                  </a:extLst>
                </a:gridCol>
                <a:gridCol w="794554">
                  <a:extLst>
                    <a:ext uri="{9D8B030D-6E8A-4147-A177-3AD203B41FA5}">
                      <a16:colId xmlns:a16="http://schemas.microsoft.com/office/drawing/2014/main" val="20003"/>
                    </a:ext>
                  </a:extLst>
                </a:gridCol>
              </a:tblGrid>
              <a:tr h="368059">
                <a:tc>
                  <a:txBody>
                    <a:bodyPr/>
                    <a:lstStyle/>
                    <a:p>
                      <a:endParaRPr lang="en-US" sz="11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Average $</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Standard</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P-value</a:t>
                      </a:r>
                      <a:endParaRPr lang="en-US" sz="1600" dirty="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0"/>
                  </a:ext>
                </a:extLst>
              </a:tr>
              <a:tr h="736117">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base sandwich price=$4.50</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latin typeface="Calibri"/>
                          <a:ea typeface="Times New Roman"/>
                          <a:cs typeface="Times New Roman"/>
                        </a:rPr>
                        <a:t>Error</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1"/>
                  </a:ext>
                </a:extLst>
              </a:tr>
              <a:tr h="368059">
                <a:tc>
                  <a:txBody>
                    <a:bodyPr/>
                    <a:lstStyle/>
                    <a:p>
                      <a:pPr marL="0" marR="0">
                        <a:lnSpc>
                          <a:spcPct val="115000"/>
                        </a:lnSpc>
                        <a:spcBef>
                          <a:spcPts val="0"/>
                        </a:spcBef>
                        <a:spcAft>
                          <a:spcPts val="0"/>
                        </a:spcAft>
                      </a:pPr>
                      <a:r>
                        <a:rPr lang="en-US" sz="1600" b="1">
                          <a:solidFill>
                            <a:srgbClr val="000000"/>
                          </a:solidFill>
                          <a:latin typeface="Calibri"/>
                          <a:ea typeface="Times New Roman"/>
                          <a:cs typeface="Times New Roman"/>
                        </a:rPr>
                        <a:t>NO FAT</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a:latin typeface="Calibri"/>
                        <a:ea typeface="Times New Roma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2"/>
                  </a:ext>
                </a:extLst>
              </a:tr>
              <a:tr h="368059">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WTP higher vitamin content</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$0.52</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latin typeface="Calibri"/>
                          <a:ea typeface="Times New Roman"/>
                          <a:cs typeface="Times New Roman"/>
                        </a:rPr>
                        <a:t>0.03</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[.000]</a:t>
                      </a:r>
                      <a:endParaRPr lang="en-US"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3"/>
                  </a:ext>
                </a:extLst>
              </a:tr>
              <a:tr h="368059">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WTP higher sodium content</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smtClean="0">
                          <a:solidFill>
                            <a:srgbClr val="000000"/>
                          </a:solidFill>
                          <a:latin typeface="Calibri"/>
                          <a:ea typeface="Times New Roman"/>
                          <a:cs typeface="Times New Roman"/>
                        </a:rPr>
                        <a:t>-$0.40</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0.00</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[.000]</a:t>
                      </a:r>
                      <a:endParaRPr lang="en-US"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4"/>
                  </a:ext>
                </a:extLst>
              </a:tr>
              <a:tr h="368059">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WTP Health Check™</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latin typeface="Calibri"/>
                          <a:ea typeface="Times New Roman"/>
                          <a:cs typeface="Times New Roman"/>
                        </a:rPr>
                        <a:t>$0.46</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0.03</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[.000]</a:t>
                      </a:r>
                      <a:endParaRPr lang="en-US"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5"/>
                  </a:ext>
                </a:extLst>
              </a:tr>
              <a:tr h="368059">
                <a:tc>
                  <a:txBody>
                    <a:bodyPr/>
                    <a:lstStyle/>
                    <a:p>
                      <a:pPr marL="0" marR="0">
                        <a:lnSpc>
                          <a:spcPct val="115000"/>
                        </a:lnSpc>
                        <a:spcBef>
                          <a:spcPts val="0"/>
                        </a:spcBef>
                        <a:spcAft>
                          <a:spcPts val="0"/>
                        </a:spcAft>
                      </a:pPr>
                      <a:r>
                        <a:rPr lang="en-US" sz="1600" b="1">
                          <a:solidFill>
                            <a:srgbClr val="000000"/>
                          </a:solidFill>
                          <a:latin typeface="Calibri"/>
                          <a:ea typeface="Times New Roman"/>
                          <a:cs typeface="Times New Roman"/>
                        </a:rPr>
                        <a:t>WITH FAT</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endParaRPr lang="en-US" sz="160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a:latin typeface="Calibri"/>
                        <a:ea typeface="Times New Roma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6"/>
                  </a:ext>
                </a:extLst>
              </a:tr>
              <a:tr h="368059">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WTP higher vitamin content</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latin typeface="Calibri"/>
                          <a:ea typeface="Times New Roman"/>
                          <a:cs typeface="Times New Roman"/>
                        </a:rPr>
                        <a:t>$0.74</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0.03</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[.000]</a:t>
                      </a:r>
                      <a:endParaRPr lang="en-US" sz="160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7"/>
                  </a:ext>
                </a:extLst>
              </a:tr>
              <a:tr h="368059">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WTP higher fat/sodium content</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latin typeface="Calibri"/>
                          <a:ea typeface="Times New Roman"/>
                          <a:cs typeface="Times New Roman"/>
                        </a:rPr>
                        <a:t>-$2.75</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0.09</a:t>
                      </a:r>
                      <a:endParaRPr lang="en-US" sz="1600" dirty="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[.000]</a:t>
                      </a:r>
                      <a:endParaRPr lang="en-US" sz="1600" dirty="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8"/>
                  </a:ext>
                </a:extLst>
              </a:tr>
              <a:tr h="368059">
                <a:tc>
                  <a:txBody>
                    <a:bodyPr/>
                    <a:lstStyle/>
                    <a:p>
                      <a:pPr marL="0" marR="0">
                        <a:lnSpc>
                          <a:spcPct val="115000"/>
                        </a:lnSpc>
                        <a:spcBef>
                          <a:spcPts val="0"/>
                        </a:spcBef>
                        <a:spcAft>
                          <a:spcPts val="0"/>
                        </a:spcAft>
                      </a:pPr>
                      <a:r>
                        <a:rPr lang="en-US" sz="1600">
                          <a:solidFill>
                            <a:srgbClr val="000000"/>
                          </a:solidFill>
                          <a:latin typeface="Calibri"/>
                          <a:ea typeface="Times New Roman"/>
                          <a:cs typeface="Times New Roman"/>
                        </a:rPr>
                        <a:t>WTP Health Check™</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latin typeface="Calibri"/>
                          <a:ea typeface="Times New Roman"/>
                          <a:cs typeface="Times New Roman"/>
                        </a:rPr>
                        <a:t>$0.48</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a:solidFill>
                            <a:srgbClr val="000000"/>
                          </a:solidFill>
                          <a:latin typeface="Calibri"/>
                          <a:ea typeface="Times New Roman"/>
                          <a:cs typeface="Times New Roman"/>
                        </a:rPr>
                        <a:t>0.03</a:t>
                      </a:r>
                      <a:endParaRPr lang="en-US" sz="1600">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1600" dirty="0">
                          <a:solidFill>
                            <a:srgbClr val="000000"/>
                          </a:solidFill>
                          <a:latin typeface="Calibri"/>
                          <a:ea typeface="Times New Roman"/>
                          <a:cs typeface="Times New Roman"/>
                        </a:rPr>
                        <a:t>[.000]</a:t>
                      </a:r>
                      <a:endParaRPr lang="en-US" sz="1600" dirty="0">
                        <a:latin typeface="Calibri"/>
                        <a:ea typeface="Calibri"/>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09"/>
                  </a:ext>
                </a:extLst>
              </a:tr>
              <a:tr h="363695">
                <a:tc>
                  <a:txBody>
                    <a:bodyPr/>
                    <a:lstStyle/>
                    <a:p>
                      <a:endParaRPr lang="en-US" sz="160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a:latin typeface="Calibri"/>
                        <a:ea typeface="Times New Roman"/>
                        <a:cs typeface="Times New Roman"/>
                      </a:endParaRPr>
                    </a:p>
                  </a:txBody>
                  <a:tcPr marL="68580" marR="68580" marT="0" marB="0" anchor="b">
                    <a:lnL>
                      <a:noFill/>
                    </a:lnL>
                    <a:lnR>
                      <a:noFill/>
                    </a:lnR>
                    <a:lnT>
                      <a:noFill/>
                    </a:lnT>
                    <a:lnB>
                      <a:noFill/>
                    </a:lnB>
                  </a:tcPr>
                </a:tc>
                <a:tc>
                  <a:txBody>
                    <a:bodyPr/>
                    <a:lstStyle/>
                    <a:p>
                      <a:endParaRPr lang="en-US" sz="1600" dirty="0">
                        <a:latin typeface="Calibri"/>
                        <a:ea typeface="Times New Roman"/>
                        <a:cs typeface="Times New Roman"/>
                      </a:endParaRPr>
                    </a:p>
                  </a:txBody>
                  <a:tcPr marL="68580" marR="68580" marT="0"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52225" name="Rectangle 1"/>
          <p:cNvSpPr>
            <a:spLocks noChangeArrowheads="1"/>
          </p:cNvSpPr>
          <p:nvPr/>
        </p:nvSpPr>
        <p:spPr bwMode="auto">
          <a:xfrm>
            <a:off x="725714" y="916540"/>
            <a:ext cx="642336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Table 5: Average Willingness to Pay for Turkey Sandwich with Added Attributes</a:t>
            </a:r>
            <a:endParaRPr kumimoji="0" lang="en-CA" sz="1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3736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000" dirty="0" smtClean="0"/>
              <a:t>Cluster Assignment based on worry, general trust and trust in restaurants, manufacturers, retailers, farmers and restaurants</a:t>
            </a:r>
            <a:endParaRPr lang="en-US" sz="2000"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86C7BE0E-B75E-4048-A269-71F528A630F1}" type="slidenum">
              <a:rPr lang="de-DE" smtClean="0"/>
              <a:pPr/>
              <a:t>18</a:t>
            </a:fld>
            <a:endParaRPr lang="de-DE"/>
          </a:p>
        </p:txBody>
      </p:sp>
    </p:spTree>
    <p:extLst>
      <p:ext uri="{BB962C8B-B14F-4D97-AF65-F5344CB8AC3E}">
        <p14:creationId xmlns:p14="http://schemas.microsoft.com/office/powerpoint/2010/main" val="3094023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DDF829-F1FD-4FC5-A3AF-E214A91DD8E1}" type="slidenum">
              <a:rPr lang="de-DE" smtClean="0"/>
              <a:pPr/>
              <a:t>19</a:t>
            </a:fld>
            <a:endParaRPr lang="de-DE"/>
          </a:p>
        </p:txBody>
      </p:sp>
      <p:graphicFrame>
        <p:nvGraphicFramePr>
          <p:cNvPr id="6" name="Table 5"/>
          <p:cNvGraphicFramePr>
            <a:graphicFrameLocks noGrp="1"/>
          </p:cNvGraphicFramePr>
          <p:nvPr/>
        </p:nvGraphicFramePr>
        <p:xfrm>
          <a:off x="1059544" y="1524000"/>
          <a:ext cx="6923312" cy="3164115"/>
        </p:xfrm>
        <a:graphic>
          <a:graphicData uri="http://schemas.openxmlformats.org/drawingml/2006/table">
            <a:tbl>
              <a:tblPr/>
              <a:tblGrid>
                <a:gridCol w="1730828">
                  <a:extLst>
                    <a:ext uri="{9D8B030D-6E8A-4147-A177-3AD203B41FA5}">
                      <a16:colId xmlns:a16="http://schemas.microsoft.com/office/drawing/2014/main" val="20000"/>
                    </a:ext>
                  </a:extLst>
                </a:gridCol>
                <a:gridCol w="1730828">
                  <a:extLst>
                    <a:ext uri="{9D8B030D-6E8A-4147-A177-3AD203B41FA5}">
                      <a16:colId xmlns:a16="http://schemas.microsoft.com/office/drawing/2014/main" val="20001"/>
                    </a:ext>
                  </a:extLst>
                </a:gridCol>
                <a:gridCol w="1730828">
                  <a:extLst>
                    <a:ext uri="{9D8B030D-6E8A-4147-A177-3AD203B41FA5}">
                      <a16:colId xmlns:a16="http://schemas.microsoft.com/office/drawing/2014/main" val="20002"/>
                    </a:ext>
                  </a:extLst>
                </a:gridCol>
                <a:gridCol w="1730828">
                  <a:extLst>
                    <a:ext uri="{9D8B030D-6E8A-4147-A177-3AD203B41FA5}">
                      <a16:colId xmlns:a16="http://schemas.microsoft.com/office/drawing/2014/main" val="20003"/>
                    </a:ext>
                  </a:extLst>
                </a:gridCol>
              </a:tblGrid>
              <a:tr h="1265646">
                <a:tc>
                  <a:txBody>
                    <a:bodyPr/>
                    <a:lstStyle/>
                    <a:p>
                      <a:pPr marL="0" marR="0" algn="ctr">
                        <a:lnSpc>
                          <a:spcPct val="115000"/>
                        </a:lnSpc>
                        <a:spcBef>
                          <a:spcPts val="0"/>
                        </a:spcBef>
                        <a:spcAft>
                          <a:spcPts val="0"/>
                        </a:spcAft>
                      </a:pPr>
                      <a:endParaRPr lang="en-CA"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600" b="1" i="1">
                          <a:latin typeface="Calibri"/>
                          <a:ea typeface="Calibri"/>
                          <a:cs typeface="Times New Roman"/>
                        </a:rPr>
                        <a:t>Higher Vitamin Content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600" b="1" i="1">
                          <a:latin typeface="Calibri"/>
                          <a:ea typeface="Calibri"/>
                          <a:cs typeface="Times New Roman"/>
                        </a:rPr>
                        <a:t>Sodium</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600" b="1" i="1">
                          <a:latin typeface="Calibri"/>
                          <a:ea typeface="Calibri"/>
                          <a:cs typeface="Times New Roman"/>
                        </a:rPr>
                        <a:t>Health </a:t>
                      </a:r>
                      <a:r>
                        <a:rPr lang="en-CA" sz="1600" b="1" i="1" smtClean="0">
                          <a:latin typeface="Calibri"/>
                          <a:ea typeface="Calibri"/>
                          <a:cs typeface="Times New Roman"/>
                        </a:rPr>
                        <a:t>Check™</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2823">
                <a:tc>
                  <a:txBody>
                    <a:bodyPr/>
                    <a:lstStyle/>
                    <a:p>
                      <a:pPr marL="0" marR="0" algn="ctr">
                        <a:lnSpc>
                          <a:spcPct val="115000"/>
                        </a:lnSpc>
                        <a:spcBef>
                          <a:spcPts val="0"/>
                        </a:spcBef>
                        <a:spcAft>
                          <a:spcPts val="0"/>
                        </a:spcAft>
                      </a:pPr>
                      <a:r>
                        <a:rPr lang="en-CA" sz="1600" b="1" i="1">
                          <a:latin typeface="Calibri"/>
                          <a:ea typeface="Calibri"/>
                          <a:cs typeface="Times New Roman"/>
                        </a:rPr>
                        <a:t>Low Trust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$0.49</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$-0.51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$0.36</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2823">
                <a:tc>
                  <a:txBody>
                    <a:bodyPr/>
                    <a:lstStyle/>
                    <a:p>
                      <a:pPr marL="0" marR="0" algn="ctr">
                        <a:lnSpc>
                          <a:spcPct val="115000"/>
                        </a:lnSpc>
                        <a:spcBef>
                          <a:spcPts val="0"/>
                        </a:spcBef>
                        <a:spcAft>
                          <a:spcPts val="0"/>
                        </a:spcAft>
                      </a:pPr>
                      <a:r>
                        <a:rPr lang="en-CA" sz="1600" b="1" i="1">
                          <a:latin typeface="Calibri"/>
                          <a:ea typeface="Calibri"/>
                          <a:cs typeface="Times New Roman"/>
                        </a:rPr>
                        <a:t>Medium Trust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$0.53</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 </a:t>
                      </a:r>
                      <a:r>
                        <a:rPr lang="en-CA" sz="2000" dirty="0">
                          <a:latin typeface="Calibri"/>
                          <a:ea typeface="Calibri"/>
                          <a:cs typeface="Times New Roman"/>
                        </a:rPr>
                        <a:t>0.49</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$0.50</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2823">
                <a:tc>
                  <a:txBody>
                    <a:bodyPr/>
                    <a:lstStyle/>
                    <a:p>
                      <a:pPr marL="0" marR="0" algn="ctr">
                        <a:lnSpc>
                          <a:spcPct val="115000"/>
                        </a:lnSpc>
                        <a:spcBef>
                          <a:spcPts val="0"/>
                        </a:spcBef>
                        <a:spcAft>
                          <a:spcPts val="0"/>
                        </a:spcAft>
                      </a:pPr>
                      <a:r>
                        <a:rPr lang="en-CA" sz="1600" b="1" i="1">
                          <a:latin typeface="Calibri"/>
                          <a:ea typeface="Calibri"/>
                          <a:cs typeface="Times New Roman"/>
                        </a:rPr>
                        <a:t>High Trust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$0.54</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a:t>
                      </a:r>
                      <a:r>
                        <a:rPr lang="en-CA" sz="2000" dirty="0">
                          <a:latin typeface="Calibri"/>
                          <a:ea typeface="Calibri"/>
                          <a:cs typeface="Times New Roman"/>
                        </a:rPr>
                        <a:t>0.45</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2000" dirty="0" smtClean="0">
                          <a:latin typeface="Calibri"/>
                          <a:ea typeface="Calibri"/>
                          <a:cs typeface="Times New Roman"/>
                        </a:rPr>
                        <a:t>$0.57</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p:cNvSpPr txBox="1"/>
          <p:nvPr/>
        </p:nvSpPr>
        <p:spPr>
          <a:xfrm>
            <a:off x="1190171" y="653143"/>
            <a:ext cx="6458858" cy="400110"/>
          </a:xfrm>
          <a:prstGeom prst="rect">
            <a:avLst/>
          </a:prstGeom>
          <a:noFill/>
        </p:spPr>
        <p:txBody>
          <a:bodyPr wrap="square" rtlCol="0">
            <a:spAutoFit/>
          </a:bodyPr>
          <a:lstStyle/>
          <a:p>
            <a:r>
              <a:rPr lang="en-CA" dirty="0" smtClean="0"/>
              <a:t>Willingness to Pay  for Sandwiches  by Trust Cluster</a:t>
            </a:r>
            <a:endParaRPr lang="en-US" dirty="0"/>
          </a:p>
        </p:txBody>
      </p:sp>
    </p:spTree>
    <p:extLst>
      <p:ext uri="{BB962C8B-B14F-4D97-AF65-F5344CB8AC3E}">
        <p14:creationId xmlns:p14="http://schemas.microsoft.com/office/powerpoint/2010/main" val="199719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Social License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a:r>
            <a:r>
              <a:rPr lang="en-US" dirty="0"/>
              <a:t>Social License refers to the level of public trust granted to a corporate entity or industry sector by the community at large and its key consumer base.</a:t>
            </a:r>
          </a:p>
          <a:p>
            <a:endParaRPr lang="en-US" dirty="0"/>
          </a:p>
          <a:p>
            <a:r>
              <a:rPr lang="en-US" dirty="0"/>
              <a:t>Public trust is the belief that activities are consistent with social expectations and the values of stakeholders, and earned through industry engagement, operating practices, and expressed values. Social license is slow to build, but quick to erode. Industry tacitly garners public trust by doing what is right</a:t>
            </a:r>
            <a:r>
              <a:rPr lang="en-US" dirty="0" smtClean="0"/>
              <a:t>.”</a:t>
            </a:r>
          </a:p>
          <a:p>
            <a:pPr marL="0" indent="0">
              <a:buNone/>
            </a:pPr>
            <a:endParaRPr lang="en-US" dirty="0" smtClean="0"/>
          </a:p>
          <a:p>
            <a:r>
              <a:rPr lang="en-US" sz="1900" dirty="0">
                <a:hlinkClick r:id="rId2"/>
              </a:rPr>
              <a:t>http://www.realdirtblog.ca/what-does-social-license-mean-for-agriculture</a:t>
            </a:r>
            <a:r>
              <a:rPr lang="en-US" sz="1900" dirty="0" smtClean="0">
                <a:hlinkClick r:id="rId2"/>
              </a:rPr>
              <a:t>/</a:t>
            </a:r>
            <a:r>
              <a:rPr lang="en-US" sz="1900" dirty="0" smtClean="0"/>
              <a:t> </a:t>
            </a:r>
            <a:endParaRPr lang="en-US" sz="1900" dirty="0"/>
          </a:p>
        </p:txBody>
      </p:sp>
    </p:spTree>
    <p:extLst>
      <p:ext uri="{BB962C8B-B14F-4D97-AF65-F5344CB8AC3E}">
        <p14:creationId xmlns:p14="http://schemas.microsoft.com/office/powerpoint/2010/main" val="166099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Second Choice experiments – </a:t>
            </a:r>
            <a:br>
              <a:rPr lang="en-US" dirty="0" smtClean="0"/>
            </a:br>
            <a:r>
              <a:rPr lang="en-US" dirty="0" smtClean="0"/>
              <a:t>sample choice set</a:t>
            </a:r>
            <a:endParaRPr lang="en-US" dirty="0"/>
          </a:p>
        </p:txBody>
      </p:sp>
      <p:pic>
        <p:nvPicPr>
          <p:cNvPr id="5" name="Inhaltsplatzhalter 4" descr="Sample Survey Version 12 - tracebility steak - turkey sand - with  fat- version 3.doc [Kompatibilitätsmodus] - Microsoft Wor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192" t="21387" r="5365" b="3091"/>
          <a:stretch/>
        </p:blipFill>
        <p:spPr>
          <a:xfrm>
            <a:off x="754742" y="1915886"/>
            <a:ext cx="7552567" cy="4064001"/>
          </a:xfrm>
        </p:spPr>
      </p:pic>
      <p:sp>
        <p:nvSpPr>
          <p:cNvPr id="4" name="Foliennummernplatzhalter 3"/>
          <p:cNvSpPr>
            <a:spLocks noGrp="1"/>
          </p:cNvSpPr>
          <p:nvPr>
            <p:ph type="sldNum" sz="quarter" idx="12"/>
          </p:nvPr>
        </p:nvSpPr>
        <p:spPr/>
        <p:txBody>
          <a:bodyPr/>
          <a:lstStyle/>
          <a:p>
            <a:fld id="{86C7BE0E-B75E-4048-A269-71F528A630F1}" type="slidenum">
              <a:rPr lang="de-DE" smtClean="0"/>
              <a:pPr/>
              <a:t>20</a:t>
            </a:fld>
            <a:endParaRPr lang="de-DE"/>
          </a:p>
        </p:txBody>
      </p:sp>
    </p:spTree>
    <p:extLst>
      <p:ext uri="{BB962C8B-B14F-4D97-AF65-F5344CB8AC3E}">
        <p14:creationId xmlns:p14="http://schemas.microsoft.com/office/powerpoint/2010/main" val="123657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normAutofit fontScale="90000"/>
          </a:bodyPr>
          <a:lstStyle/>
          <a:p>
            <a:r>
              <a:rPr lang="en-CA" altLang="en-US" dirty="0" smtClean="0"/>
              <a:t>Willingness to pay for Local and Traceable Attributes $/kg Steak (mean)</a:t>
            </a:r>
            <a:endParaRPr lang="en-US" altLang="en-US" dirty="0" smtClean="0"/>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7554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Interest in Traditionally Raised Pork versus Conventional Pork </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US" i="1" u="sng" dirty="0" smtClean="0">
                <a:solidFill>
                  <a:schemeClr val="tx1"/>
                </a:solidFill>
              </a:rPr>
              <a:t>Traditionally Raised Pork-    </a:t>
            </a:r>
            <a:r>
              <a:rPr lang="en-US" altLang="en-US" sz="2800" i="1" dirty="0" smtClean="0">
                <a:latin typeface="AdvTT5843c571"/>
                <a:ea typeface="Calibri" pitchFamily="34" charset="0"/>
                <a:cs typeface="Times New Roman" pitchFamily="18" charset="0"/>
              </a:rPr>
              <a:t>from </a:t>
            </a:r>
            <a:r>
              <a:rPr lang="en-US" altLang="en-US" sz="2800" i="1" dirty="0">
                <a:latin typeface="AdvTT5843c571"/>
                <a:ea typeface="Calibri" pitchFamily="34" charset="0"/>
                <a:cs typeface="Times New Roman" pitchFamily="18" charset="0"/>
              </a:rPr>
              <a:t>a family farm </a:t>
            </a:r>
            <a:r>
              <a:rPr lang="en-US" altLang="en-US" sz="2800" i="1" dirty="0" smtClean="0">
                <a:latin typeface="AdvTT5843c571"/>
                <a:ea typeface="Calibri" pitchFamily="34" charset="0"/>
                <a:cs typeface="Times New Roman" pitchFamily="18" charset="0"/>
              </a:rPr>
              <a:t>production </a:t>
            </a:r>
            <a:r>
              <a:rPr lang="en-US" altLang="en-US" sz="2800" i="1" dirty="0">
                <a:latin typeface="AdvTT5843c571"/>
                <a:ea typeface="Calibri" pitchFamily="34" charset="0"/>
                <a:cs typeface="Times New Roman" pitchFamily="18" charset="0"/>
              </a:rPr>
              <a:t>setting, </a:t>
            </a:r>
            <a:r>
              <a:rPr lang="en-US" altLang="en-US" sz="2800" i="1" dirty="0" smtClean="0">
                <a:latin typeface="AdvTT5843c571"/>
                <a:ea typeface="Calibri" pitchFamily="34" charset="0"/>
                <a:cs typeface="Times New Roman" pitchFamily="18" charset="0"/>
              </a:rPr>
              <a:t>reared </a:t>
            </a:r>
            <a:r>
              <a:rPr lang="en-US" altLang="en-US" sz="2800" i="1" dirty="0">
                <a:latin typeface="AdvTT5843c571"/>
                <a:ea typeface="Calibri" pitchFamily="34" charset="0"/>
                <a:cs typeface="Times New Roman" pitchFamily="18" charset="0"/>
              </a:rPr>
              <a:t>outdoors or in bedded </a:t>
            </a:r>
            <a:r>
              <a:rPr lang="en-US" altLang="en-US" sz="2800" i="1" dirty="0" smtClean="0">
                <a:latin typeface="AdvTT5843c571"/>
                <a:ea typeface="Calibri" pitchFamily="34" charset="0"/>
                <a:cs typeface="Times New Roman" pitchFamily="18" charset="0"/>
              </a:rPr>
              <a:t>settings, with </a:t>
            </a:r>
            <a:r>
              <a:rPr lang="en-US" altLang="en-US" sz="2800" i="1" dirty="0">
                <a:latin typeface="AdvTT5843c571"/>
                <a:ea typeface="Calibri" pitchFamily="34" charset="0"/>
                <a:cs typeface="Times New Roman" pitchFamily="18" charset="0"/>
              </a:rPr>
              <a:t>no </a:t>
            </a:r>
            <a:r>
              <a:rPr lang="en-US" altLang="en-US" sz="2800" i="1" dirty="0" smtClean="0">
                <a:latin typeface="AdvTT5843c571"/>
                <a:ea typeface="Calibri" pitchFamily="34" charset="0"/>
                <a:cs typeface="Times New Roman" pitchFamily="18" charset="0"/>
              </a:rPr>
              <a:t>sub-therapeutic </a:t>
            </a:r>
            <a:r>
              <a:rPr lang="en-US" altLang="en-US" sz="2800" i="1" dirty="0">
                <a:latin typeface="AdvTT5843c571"/>
                <a:ea typeface="Calibri" pitchFamily="34" charset="0"/>
                <a:cs typeface="Times New Roman" pitchFamily="18" charset="0"/>
              </a:rPr>
              <a:t>antibiotics or growth </a:t>
            </a:r>
            <a:r>
              <a:rPr lang="en-US" altLang="en-US" sz="2800" i="1" dirty="0" err="1">
                <a:latin typeface="AdvTT5843c571"/>
                <a:ea typeface="Calibri" pitchFamily="34" charset="0"/>
                <a:cs typeface="Times New Roman" pitchFamily="18" charset="0"/>
              </a:rPr>
              <a:t>promotants</a:t>
            </a:r>
            <a:r>
              <a:rPr lang="en-US" altLang="en-US" sz="2800" i="1" dirty="0">
                <a:latin typeface="AdvTT5843c571"/>
                <a:ea typeface="Calibri" pitchFamily="34" charset="0"/>
                <a:cs typeface="Times New Roman" pitchFamily="18" charset="0"/>
              </a:rPr>
              <a:t>, </a:t>
            </a:r>
            <a:r>
              <a:rPr lang="en-US" altLang="en-US" sz="2800" i="1" dirty="0" smtClean="0">
                <a:latin typeface="AdvTT5843c571"/>
                <a:ea typeface="Calibri" pitchFamily="34" charset="0"/>
                <a:cs typeface="Times New Roman" pitchFamily="18" charset="0"/>
              </a:rPr>
              <a:t>and </a:t>
            </a:r>
            <a:r>
              <a:rPr lang="en-US" altLang="en-US" sz="2800" i="1" dirty="0">
                <a:latin typeface="AdvTT5843c571"/>
                <a:ea typeface="Calibri" pitchFamily="34" charset="0"/>
                <a:cs typeface="Times New Roman" pitchFamily="18" charset="0"/>
              </a:rPr>
              <a:t>no animal by-products in </a:t>
            </a:r>
            <a:r>
              <a:rPr lang="en-US" altLang="en-US" sz="2800" i="1" dirty="0" smtClean="0">
                <a:latin typeface="AdvTT5843c571"/>
                <a:ea typeface="Calibri" pitchFamily="34" charset="0"/>
                <a:cs typeface="Times New Roman" pitchFamily="18" charset="0"/>
              </a:rPr>
              <a:t>feed.</a:t>
            </a:r>
            <a:endParaRPr lang="en-US" altLang="en-US" sz="2800" i="1" dirty="0">
              <a:ea typeface="Calibri" pitchFamily="34" charset="0"/>
              <a:cs typeface="Times New Roman" pitchFamily="18" charset="0"/>
            </a:endParaRPr>
          </a:p>
          <a:p>
            <a:pPr marL="457200" lvl="1" indent="0">
              <a:buClrTx/>
              <a:buNone/>
            </a:pPr>
            <a:endParaRPr lang="en-US" dirty="0" smtClean="0">
              <a:solidFill>
                <a:schemeClr val="tx1"/>
              </a:solidFill>
            </a:endParaRPr>
          </a:p>
          <a:p>
            <a:pPr marL="457200" lvl="1" indent="0">
              <a:buClrTx/>
              <a:buNone/>
            </a:pPr>
            <a:r>
              <a:rPr lang="en-US" sz="2800" dirty="0" smtClean="0">
                <a:solidFill>
                  <a:schemeClr val="tx1"/>
                </a:solidFill>
              </a:rPr>
              <a:t>Consumers with </a:t>
            </a:r>
            <a:r>
              <a:rPr lang="en-US" sz="2800" i="1" dirty="0" smtClean="0">
                <a:solidFill>
                  <a:schemeClr val="tx1"/>
                </a:solidFill>
              </a:rPr>
              <a:t>higher levels of trust </a:t>
            </a:r>
            <a:r>
              <a:rPr lang="en-US" sz="2800" dirty="0" smtClean="0">
                <a:solidFill>
                  <a:schemeClr val="tx1"/>
                </a:solidFill>
              </a:rPr>
              <a:t>were willing to pay higher premiums for traditionally raised pork as compared to those consumers who have </a:t>
            </a:r>
            <a:r>
              <a:rPr lang="en-US" sz="2800" i="1" dirty="0" smtClean="0">
                <a:solidFill>
                  <a:schemeClr val="tx1"/>
                </a:solidFill>
              </a:rPr>
              <a:t>lower trust </a:t>
            </a:r>
            <a:r>
              <a:rPr lang="en-US" sz="2800" u="sng" dirty="0" smtClean="0">
                <a:solidFill>
                  <a:schemeClr val="tx1"/>
                </a:solidFill>
              </a:rPr>
              <a:t>which contradicted our research hypothesis </a:t>
            </a:r>
          </a:p>
          <a:p>
            <a:pPr marL="457200" lvl="1" indent="0">
              <a:buClrTx/>
              <a:buNone/>
            </a:pPr>
            <a:endParaRPr lang="en-US" sz="2800" dirty="0"/>
          </a:p>
          <a:p>
            <a:pPr marL="457200" lvl="1" indent="0">
              <a:buClrTx/>
              <a:buNone/>
            </a:pPr>
            <a:r>
              <a:rPr lang="en-US" sz="2800" dirty="0" smtClean="0">
                <a:solidFill>
                  <a:schemeClr val="tx1"/>
                </a:solidFill>
              </a:rPr>
              <a:t>We thought/hoped perhaps that traditionally raised pork (with certifications) might encourage those with lower trust to buy more pork </a:t>
            </a:r>
          </a:p>
        </p:txBody>
      </p:sp>
    </p:spTree>
    <p:extLst>
      <p:ext uri="{BB962C8B-B14F-4D97-AF65-F5344CB8AC3E}">
        <p14:creationId xmlns:p14="http://schemas.microsoft.com/office/powerpoint/2010/main" val="832290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4"/>
            <a:ext cx="8229600" cy="1143000"/>
          </a:xfrm>
        </p:spPr>
        <p:txBody>
          <a:bodyPr>
            <a:normAutofit/>
          </a:bodyPr>
          <a:lstStyle/>
          <a:p>
            <a:r>
              <a:rPr lang="en-US" sz="3200" dirty="0" smtClean="0"/>
              <a:t>Experiment and Trust Results in WTP $ per kg</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64462" y="980728"/>
            <a:ext cx="4741063" cy="5826587"/>
          </a:xfrm>
        </p:spPr>
      </p:pic>
      <p:pic>
        <p:nvPicPr>
          <p:cNvPr id="5" name="Picture 1" descr="3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10064"/>
            <a:ext cx="4139952" cy="278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26 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707" y="4044890"/>
            <a:ext cx="4126237" cy="277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512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 Food Safety Questions</a:t>
            </a:r>
            <a:r>
              <a:rPr lang="en-US" dirty="0"/>
              <a:t/>
            </a:r>
            <a:br>
              <a:rPr lang="en-US" dirty="0"/>
            </a:br>
            <a:r>
              <a:rPr lang="en-US" sz="2700" dirty="0"/>
              <a:t>across a number of surveys – 2008, 2009, 2011</a:t>
            </a:r>
          </a:p>
        </p:txBody>
      </p:sp>
      <p:sp>
        <p:nvSpPr>
          <p:cNvPr id="3" name="Content Placeholder 2"/>
          <p:cNvSpPr>
            <a:spLocks noGrp="1"/>
          </p:cNvSpPr>
          <p:nvPr>
            <p:ph idx="1"/>
          </p:nvPr>
        </p:nvSpPr>
        <p:spPr/>
        <p:txBody>
          <a:bodyPr>
            <a:normAutofit/>
          </a:bodyPr>
          <a:lstStyle/>
          <a:p>
            <a:r>
              <a:rPr lang="en-US" sz="3600" dirty="0"/>
              <a:t>Generally food is safe  - </a:t>
            </a:r>
            <a:r>
              <a:rPr lang="en-US" sz="2000" dirty="0"/>
              <a:t>(Strongly disagree to Strongly agree) </a:t>
            </a:r>
          </a:p>
          <a:p>
            <a:r>
              <a:rPr lang="en-US" sz="3600" dirty="0" smtClean="0"/>
              <a:t>How </a:t>
            </a:r>
            <a:r>
              <a:rPr lang="en-US" sz="3600" dirty="0"/>
              <a:t>much risk do you think there is to you personally of experiencing negative consequences from eating unsafe foods</a:t>
            </a:r>
            <a:r>
              <a:rPr lang="en-US" sz="3600" dirty="0" smtClean="0"/>
              <a:t>?  </a:t>
            </a:r>
            <a:r>
              <a:rPr lang="en-US" dirty="0" smtClean="0"/>
              <a:t>- </a:t>
            </a:r>
            <a:r>
              <a:rPr lang="en-US" sz="2400" dirty="0" smtClean="0"/>
              <a:t>(Very Little to A Great Deal) </a:t>
            </a:r>
          </a:p>
          <a:p>
            <a:pPr lvl="1"/>
            <a:r>
              <a:rPr lang="en-US" sz="2800" dirty="0" smtClean="0"/>
              <a:t>Question presupposes the existence of unsafe foods</a:t>
            </a:r>
          </a:p>
          <a:p>
            <a:endParaRPr lang="en-US" dirty="0"/>
          </a:p>
        </p:txBody>
      </p:sp>
    </p:spTree>
    <p:extLst>
      <p:ext uri="{BB962C8B-B14F-4D97-AF65-F5344CB8AC3E}">
        <p14:creationId xmlns:p14="http://schemas.microsoft.com/office/powerpoint/2010/main" val="3134613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11" y="365126"/>
            <a:ext cx="8433485" cy="759339"/>
          </a:xfrm>
        </p:spPr>
        <p:txBody>
          <a:bodyPr>
            <a:normAutofit/>
          </a:bodyPr>
          <a:lstStyle/>
          <a:p>
            <a:r>
              <a:rPr lang="en-CA" sz="3600" dirty="0"/>
              <a:t>Odd result about Food Safety Concerns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880319"/>
              </p:ext>
            </p:extLst>
          </p:nvPr>
        </p:nvGraphicFramePr>
        <p:xfrm>
          <a:off x="642552" y="1204846"/>
          <a:ext cx="7173098" cy="2646426"/>
        </p:xfrm>
        <a:graphic>
          <a:graphicData uri="http://schemas.openxmlformats.org/drawingml/2006/table">
            <a:tbl>
              <a:tblPr firstRow="1" firstCol="1" bandRow="1">
                <a:tableStyleId>{5C22544A-7EE6-4342-B048-85BDC9FD1C3A}</a:tableStyleId>
              </a:tblPr>
              <a:tblGrid>
                <a:gridCol w="2709348">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943619">
                  <a:extLst>
                    <a:ext uri="{9D8B030D-6E8A-4147-A177-3AD203B41FA5}">
                      <a16:colId xmlns:a16="http://schemas.microsoft.com/office/drawing/2014/main" val="20002"/>
                    </a:ext>
                  </a:extLst>
                </a:gridCol>
                <a:gridCol w="1056631">
                  <a:extLst>
                    <a:ext uri="{9D8B030D-6E8A-4147-A177-3AD203B41FA5}">
                      <a16:colId xmlns:a16="http://schemas.microsoft.com/office/drawing/2014/main" val="20003"/>
                    </a:ext>
                  </a:extLst>
                </a:gridCol>
                <a:gridCol w="1606250">
                  <a:extLst>
                    <a:ext uri="{9D8B030D-6E8A-4147-A177-3AD203B41FA5}">
                      <a16:colId xmlns:a16="http://schemas.microsoft.com/office/drawing/2014/main" val="20004"/>
                    </a:ext>
                  </a:extLst>
                </a:gridCol>
              </a:tblGrid>
              <a:tr h="190500">
                <a:tc>
                  <a:txBody>
                    <a:bodyPr/>
                    <a:lstStyle/>
                    <a:p>
                      <a:pPr marL="0" marR="0">
                        <a:lnSpc>
                          <a:spcPct val="115000"/>
                        </a:lnSpc>
                        <a:spcBef>
                          <a:spcPts val="0"/>
                        </a:spcBef>
                        <a:spcAft>
                          <a:spcPts val="0"/>
                        </a:spcAft>
                      </a:pPr>
                      <a:r>
                        <a:rPr lang="en-CA" sz="1100" dirty="0">
                          <a:effectLst/>
                        </a:rPr>
                        <a:t> </a:t>
                      </a:r>
                      <a:endParaRPr lang="en-CA" sz="1100" dirty="0">
                        <a:effectLst/>
                        <a:latin typeface="Calibri"/>
                        <a:ea typeface="Calibri"/>
                        <a:cs typeface="Times New Roman"/>
                      </a:endParaRPr>
                    </a:p>
                  </a:txBody>
                  <a:tcPr marL="68580" marR="68580" marT="0" marB="0" anchor="b"/>
                </a:tc>
                <a:tc gridSpan="2">
                  <a:txBody>
                    <a:bodyPr/>
                    <a:lstStyle/>
                    <a:p>
                      <a:pPr marL="0" marR="0" algn="ctr">
                        <a:lnSpc>
                          <a:spcPct val="115000"/>
                        </a:lnSpc>
                        <a:spcBef>
                          <a:spcPts val="0"/>
                        </a:spcBef>
                        <a:spcAft>
                          <a:spcPts val="0"/>
                        </a:spcAft>
                      </a:pPr>
                      <a:r>
                        <a:rPr lang="en-CA" sz="1400" dirty="0">
                          <a:effectLst/>
                        </a:rPr>
                        <a:t>Generally food is safe</a:t>
                      </a:r>
                      <a:endParaRPr lang="en-CA" sz="1400" dirty="0">
                        <a:effectLst/>
                        <a:latin typeface="Calibri"/>
                        <a:ea typeface="Calibri"/>
                        <a:cs typeface="Times New Roman"/>
                      </a:endParaRPr>
                    </a:p>
                  </a:txBody>
                  <a:tcPr marL="68580" marR="68580" marT="0" marB="0" anchor="b"/>
                </a:tc>
                <a:tc hMerge="1">
                  <a:txBody>
                    <a:bodyPr/>
                    <a:lstStyle/>
                    <a:p>
                      <a:endParaRPr lang="en-CA"/>
                    </a:p>
                  </a:txBody>
                  <a:tcPr/>
                </a:tc>
                <a:tc gridSpan="2">
                  <a:txBody>
                    <a:bodyPr/>
                    <a:lstStyle/>
                    <a:p>
                      <a:pPr marL="0" marR="0">
                        <a:lnSpc>
                          <a:spcPct val="115000"/>
                        </a:lnSpc>
                        <a:spcBef>
                          <a:spcPts val="0"/>
                        </a:spcBef>
                        <a:spcAft>
                          <a:spcPts val="0"/>
                        </a:spcAft>
                      </a:pPr>
                      <a:r>
                        <a:rPr lang="en-CA" sz="1100" dirty="0">
                          <a:effectLst/>
                        </a:rPr>
                        <a:t>   </a:t>
                      </a:r>
                      <a:r>
                        <a:rPr lang="en-CA" sz="1400" dirty="0">
                          <a:effectLst/>
                        </a:rPr>
                        <a:t>Risk from a food safety incident </a:t>
                      </a:r>
                      <a:endParaRPr lang="en-CA" sz="1400" dirty="0">
                        <a:effectLst/>
                        <a:latin typeface="Calibri"/>
                        <a:ea typeface="Calibri"/>
                        <a:cs typeface="Times New Roman"/>
                      </a:endParaRPr>
                    </a:p>
                  </a:txBody>
                  <a:tcPr marL="68580" marR="68580" marT="0" marB="0" anchor="b"/>
                </a:tc>
                <a:tc hMerge="1">
                  <a:txBody>
                    <a:bodyPr/>
                    <a:lstStyle/>
                    <a:p>
                      <a:endParaRPr lang="en-CA"/>
                    </a:p>
                  </a:txBody>
                  <a:tcPr/>
                </a:tc>
                <a:extLst>
                  <a:ext uri="{0D108BD9-81ED-4DB2-BD59-A6C34878D82A}">
                    <a16:rowId xmlns:a16="http://schemas.microsoft.com/office/drawing/2014/main" val="10000"/>
                  </a:ext>
                </a:extLst>
              </a:tr>
              <a:tr h="190500">
                <a:tc>
                  <a:txBody>
                    <a:bodyPr/>
                    <a:lstStyle/>
                    <a:p>
                      <a:pPr marL="0" marR="0">
                        <a:lnSpc>
                          <a:spcPct val="115000"/>
                        </a:lnSpc>
                        <a:spcBef>
                          <a:spcPts val="0"/>
                        </a:spcBef>
                        <a:spcAft>
                          <a:spcPts val="0"/>
                        </a:spcAft>
                      </a:pPr>
                      <a:r>
                        <a:rPr lang="en-CA" sz="1100">
                          <a:effectLst/>
                        </a:rPr>
                        <a:t> </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Parameter</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P value</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Parameter </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P value</a:t>
                      </a:r>
                      <a:endParaRPr lang="en-CA"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190500">
                <a:tc>
                  <a:txBody>
                    <a:bodyPr/>
                    <a:lstStyle/>
                    <a:p>
                      <a:pPr marL="0" marR="0">
                        <a:lnSpc>
                          <a:spcPct val="115000"/>
                        </a:lnSpc>
                        <a:spcBef>
                          <a:spcPts val="0"/>
                        </a:spcBef>
                        <a:spcAft>
                          <a:spcPts val="0"/>
                        </a:spcAft>
                      </a:pPr>
                      <a:r>
                        <a:rPr lang="en-CA" sz="1400" dirty="0">
                          <a:effectLst/>
                        </a:rPr>
                        <a:t>GOV COMPETENCE S1 2008</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0.02</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[.291]</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0.07</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a:solidFill>
                            <a:schemeClr val="accent6">
                              <a:lumMod val="75000"/>
                            </a:schemeClr>
                          </a:solidFill>
                          <a:effectLst/>
                        </a:rPr>
                        <a:t>[.000]</a:t>
                      </a:r>
                      <a:endParaRPr lang="en-CA" sz="1100" b="1">
                        <a:solidFill>
                          <a:schemeClr val="accent6">
                            <a:lumMod val="75000"/>
                          </a:schemeClr>
                        </a:solidFill>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190500">
                <a:tc>
                  <a:txBody>
                    <a:bodyPr/>
                    <a:lstStyle/>
                    <a:p>
                      <a:pPr marL="0" marR="0">
                        <a:lnSpc>
                          <a:spcPct val="115000"/>
                        </a:lnSpc>
                        <a:spcBef>
                          <a:spcPts val="0"/>
                        </a:spcBef>
                        <a:spcAft>
                          <a:spcPts val="0"/>
                        </a:spcAft>
                      </a:pPr>
                      <a:r>
                        <a:rPr lang="en-CA" sz="1400" dirty="0">
                          <a:effectLst/>
                        </a:rPr>
                        <a:t>GOV COMPETENCE S2 2009</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0.06</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[.042]</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0.06</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[.031]</a:t>
                      </a:r>
                      <a:endParaRPr lang="en-CA" sz="1100" b="1" dirty="0">
                        <a:solidFill>
                          <a:schemeClr val="accent6">
                            <a:lumMod val="75000"/>
                          </a:schemeClr>
                        </a:solidFill>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190500">
                <a:tc>
                  <a:txBody>
                    <a:bodyPr/>
                    <a:lstStyle/>
                    <a:p>
                      <a:pPr marL="0" marR="0">
                        <a:lnSpc>
                          <a:spcPct val="115000"/>
                        </a:lnSpc>
                        <a:spcBef>
                          <a:spcPts val="0"/>
                        </a:spcBef>
                        <a:spcAft>
                          <a:spcPts val="0"/>
                        </a:spcAft>
                      </a:pPr>
                      <a:r>
                        <a:rPr lang="en-CA" sz="1400" dirty="0">
                          <a:effectLst/>
                        </a:rPr>
                        <a:t>GOV COMPETENCE S3 2011</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a:solidFill>
                            <a:schemeClr val="accent6">
                              <a:lumMod val="75000"/>
                            </a:schemeClr>
                          </a:solidFill>
                          <a:effectLst/>
                        </a:rPr>
                        <a:t>0.03</a:t>
                      </a:r>
                      <a:endParaRPr lang="en-CA" sz="1100" b="1">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[.072]</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a:solidFill>
                            <a:schemeClr val="accent6">
                              <a:lumMod val="75000"/>
                            </a:schemeClr>
                          </a:solidFill>
                          <a:effectLst/>
                        </a:rPr>
                        <a:t>0.03</a:t>
                      </a:r>
                      <a:endParaRPr lang="en-CA" sz="1100" b="1">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[.043]</a:t>
                      </a:r>
                      <a:endParaRPr lang="en-CA" sz="1100" b="1" dirty="0">
                        <a:solidFill>
                          <a:schemeClr val="accent6">
                            <a:lumMod val="75000"/>
                          </a:schemeClr>
                        </a:solidFill>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190500">
                <a:tc>
                  <a:txBody>
                    <a:bodyPr/>
                    <a:lstStyle/>
                    <a:p>
                      <a:pPr marL="0" marR="0">
                        <a:lnSpc>
                          <a:spcPct val="115000"/>
                        </a:lnSpc>
                        <a:spcBef>
                          <a:spcPts val="0"/>
                        </a:spcBef>
                        <a:spcAft>
                          <a:spcPts val="0"/>
                        </a:spcAft>
                      </a:pPr>
                      <a:r>
                        <a:rPr lang="en-CA" sz="1400" dirty="0">
                          <a:effectLst/>
                        </a:rPr>
                        <a:t>GOV TRANSPARENCY S1 2008</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0.05</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[.218]</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-0.02</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[.624]</a:t>
                      </a:r>
                      <a:endParaRPr lang="en-CA"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190500">
                <a:tc>
                  <a:txBody>
                    <a:bodyPr/>
                    <a:lstStyle/>
                    <a:p>
                      <a:pPr marL="0" marR="0">
                        <a:lnSpc>
                          <a:spcPct val="115000"/>
                        </a:lnSpc>
                        <a:spcBef>
                          <a:spcPts val="0"/>
                        </a:spcBef>
                        <a:spcAft>
                          <a:spcPts val="0"/>
                        </a:spcAft>
                      </a:pPr>
                      <a:r>
                        <a:rPr lang="en-CA" sz="1400" dirty="0">
                          <a:effectLst/>
                        </a:rPr>
                        <a:t>GOV TRANSPARENCY S2 2009</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0.07</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[.006]</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effectLst/>
                        </a:rPr>
                        <a:t>-0.09</a:t>
                      </a:r>
                      <a:endParaRPr lang="en-C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effectLst/>
                        </a:rPr>
                        <a:t>[.000]</a:t>
                      </a:r>
                      <a:endParaRPr lang="en-CA" sz="1100" b="1"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190500">
                <a:tc>
                  <a:txBody>
                    <a:bodyPr/>
                    <a:lstStyle/>
                    <a:p>
                      <a:pPr marL="0" marR="0">
                        <a:lnSpc>
                          <a:spcPct val="115000"/>
                        </a:lnSpc>
                        <a:spcBef>
                          <a:spcPts val="0"/>
                        </a:spcBef>
                        <a:spcAft>
                          <a:spcPts val="0"/>
                        </a:spcAft>
                      </a:pPr>
                      <a:r>
                        <a:rPr lang="en-CA" sz="1400" dirty="0">
                          <a:effectLst/>
                        </a:rPr>
                        <a:t>GOV TRANSPARENCY S3 2011</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a:solidFill>
                            <a:schemeClr val="accent6">
                              <a:lumMod val="75000"/>
                            </a:schemeClr>
                          </a:solidFill>
                          <a:effectLst/>
                        </a:rPr>
                        <a:t>0.07</a:t>
                      </a:r>
                      <a:endParaRPr lang="en-CA" sz="1100" b="1">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[.021]</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-0.03</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[.202]</a:t>
                      </a:r>
                      <a:endParaRPr lang="en-CA"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190500">
                <a:tc>
                  <a:txBody>
                    <a:bodyPr/>
                    <a:lstStyle/>
                    <a:p>
                      <a:pPr marL="0" marR="0">
                        <a:lnSpc>
                          <a:spcPct val="115000"/>
                        </a:lnSpc>
                        <a:spcBef>
                          <a:spcPts val="0"/>
                        </a:spcBef>
                        <a:spcAft>
                          <a:spcPts val="0"/>
                        </a:spcAft>
                      </a:pPr>
                      <a:r>
                        <a:rPr lang="en-CA" sz="1400" dirty="0">
                          <a:effectLst/>
                        </a:rPr>
                        <a:t>GOV CARE S1 2008</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a:solidFill>
                            <a:schemeClr val="accent6">
                              <a:lumMod val="75000"/>
                            </a:schemeClr>
                          </a:solidFill>
                          <a:effectLst/>
                        </a:rPr>
                        <a:t>0.12</a:t>
                      </a:r>
                      <a:endParaRPr lang="en-CA" sz="1100" b="1">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[.002]</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0.01</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[.840]</a:t>
                      </a:r>
                      <a:endParaRPr lang="en-CA"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190500">
                <a:tc>
                  <a:txBody>
                    <a:bodyPr/>
                    <a:lstStyle/>
                    <a:p>
                      <a:pPr marL="0" marR="0">
                        <a:lnSpc>
                          <a:spcPct val="115000"/>
                        </a:lnSpc>
                        <a:spcBef>
                          <a:spcPts val="0"/>
                        </a:spcBef>
                        <a:spcAft>
                          <a:spcPts val="0"/>
                        </a:spcAft>
                      </a:pPr>
                      <a:r>
                        <a:rPr lang="en-CA" sz="1400" dirty="0">
                          <a:effectLst/>
                        </a:rPr>
                        <a:t>GOV CARE S2 2009 </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a:solidFill>
                            <a:schemeClr val="accent6">
                              <a:lumMod val="75000"/>
                            </a:schemeClr>
                          </a:solidFill>
                          <a:effectLst/>
                        </a:rPr>
                        <a:t>0.19</a:t>
                      </a:r>
                      <a:endParaRPr lang="en-CA" sz="1100" b="1">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[.000]</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0.00</a:t>
                      </a:r>
                      <a:endParaRPr lang="en-CA"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a:effectLst/>
                        </a:rPr>
                        <a:t>[.879]</a:t>
                      </a:r>
                      <a:endParaRPr lang="en-CA"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190500">
                <a:tc>
                  <a:txBody>
                    <a:bodyPr/>
                    <a:lstStyle/>
                    <a:p>
                      <a:pPr marL="0" marR="0">
                        <a:lnSpc>
                          <a:spcPct val="115000"/>
                        </a:lnSpc>
                        <a:spcBef>
                          <a:spcPts val="0"/>
                        </a:spcBef>
                        <a:spcAft>
                          <a:spcPts val="0"/>
                        </a:spcAft>
                      </a:pPr>
                      <a:r>
                        <a:rPr lang="en-CA" sz="1400" dirty="0">
                          <a:effectLst/>
                        </a:rPr>
                        <a:t>GOV CARE S3 2011 </a:t>
                      </a:r>
                      <a:endParaRPr lang="en-CA" sz="14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a:solidFill>
                            <a:schemeClr val="accent6">
                              <a:lumMod val="75000"/>
                            </a:schemeClr>
                          </a:solidFill>
                          <a:effectLst/>
                        </a:rPr>
                        <a:t>0.17</a:t>
                      </a:r>
                      <a:endParaRPr lang="en-CA" sz="1100" b="1">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solidFill>
                            <a:schemeClr val="accent6">
                              <a:lumMod val="75000"/>
                            </a:schemeClr>
                          </a:solidFill>
                          <a:effectLst/>
                        </a:rPr>
                        <a:t>[.000]</a:t>
                      </a:r>
                      <a:endParaRPr lang="en-CA" sz="1100" b="1" dirty="0">
                        <a:solidFill>
                          <a:schemeClr val="accent6">
                            <a:lumMod val="75000"/>
                          </a:schemeClr>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effectLst/>
                        </a:rPr>
                        <a:t>-0.08</a:t>
                      </a:r>
                      <a:endParaRPr lang="en-CA" sz="11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CA" sz="1100" b="1" dirty="0">
                          <a:effectLst/>
                        </a:rPr>
                        <a:t>[.003]</a:t>
                      </a:r>
                      <a:endParaRPr lang="en-CA" sz="1100" b="1"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bl>
          </a:graphicData>
        </a:graphic>
      </p:graphicFrame>
      <p:sp>
        <p:nvSpPr>
          <p:cNvPr id="5" name="Rectangle 4"/>
          <p:cNvSpPr/>
          <p:nvPr/>
        </p:nvSpPr>
        <p:spPr>
          <a:xfrm>
            <a:off x="716693" y="3846721"/>
            <a:ext cx="7655010" cy="2308324"/>
          </a:xfrm>
          <a:prstGeom prst="rect">
            <a:avLst/>
          </a:prstGeom>
        </p:spPr>
        <p:txBody>
          <a:bodyPr wrap="square">
            <a:spAutoFit/>
          </a:bodyPr>
          <a:lstStyle/>
          <a:p>
            <a:r>
              <a:rPr lang="en-CA" dirty="0" smtClean="0"/>
              <a:t>For belief that foods are safe – </a:t>
            </a:r>
            <a:r>
              <a:rPr lang="en-CA" i="1" dirty="0" smtClean="0"/>
              <a:t>government competence, transparency and care </a:t>
            </a:r>
            <a:r>
              <a:rPr lang="en-CA" dirty="0" smtClean="0"/>
              <a:t>resulted in </a:t>
            </a:r>
            <a:r>
              <a:rPr lang="en-CA" b="1" dirty="0" smtClean="0"/>
              <a:t>higher agreement</a:t>
            </a:r>
          </a:p>
          <a:p>
            <a:endParaRPr lang="en-CA" b="1" dirty="0" smtClean="0"/>
          </a:p>
          <a:p>
            <a:r>
              <a:rPr lang="en-CA" dirty="0" smtClean="0"/>
              <a:t>People </a:t>
            </a:r>
            <a:r>
              <a:rPr lang="en-CA" dirty="0"/>
              <a:t>who believed that the government was </a:t>
            </a:r>
            <a:r>
              <a:rPr lang="en-CA" i="1" dirty="0"/>
              <a:t>competent </a:t>
            </a:r>
            <a:r>
              <a:rPr lang="en-CA" dirty="0"/>
              <a:t>in food safety – had </a:t>
            </a:r>
            <a:r>
              <a:rPr lang="en-CA" b="1" dirty="0"/>
              <a:t>higher concerns</a:t>
            </a:r>
            <a:r>
              <a:rPr lang="en-CA" dirty="0"/>
              <a:t> about their own safety from eating unsafe foods </a:t>
            </a:r>
            <a:endParaRPr lang="en-CA" dirty="0" smtClean="0"/>
          </a:p>
          <a:p>
            <a:endParaRPr lang="en-CA" dirty="0"/>
          </a:p>
          <a:p>
            <a:r>
              <a:rPr lang="en-CA" dirty="0"/>
              <a:t>Beliefs in government </a:t>
            </a:r>
            <a:r>
              <a:rPr lang="en-CA" i="1" dirty="0"/>
              <a:t>transparency and commitment</a:t>
            </a:r>
            <a:r>
              <a:rPr lang="en-CA" dirty="0"/>
              <a:t> </a:t>
            </a:r>
            <a:r>
              <a:rPr lang="en-CA" b="1" dirty="0"/>
              <a:t>reduced people’s concerns </a:t>
            </a:r>
            <a:r>
              <a:rPr lang="en-CA" dirty="0"/>
              <a:t>about their own health from eating unsafe foods</a:t>
            </a:r>
          </a:p>
        </p:txBody>
      </p:sp>
    </p:spTree>
    <p:extLst>
      <p:ext uri="{BB962C8B-B14F-4D97-AF65-F5344CB8AC3E}">
        <p14:creationId xmlns:p14="http://schemas.microsoft.com/office/powerpoint/2010/main" val="3821109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b="70240"/>
          <a:stretch/>
        </p:blipFill>
        <p:spPr bwMode="auto">
          <a:xfrm>
            <a:off x="642551" y="499376"/>
            <a:ext cx="7636475" cy="2472424"/>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srcRect l="-1365" t="35194" r="1365" b="35775"/>
          <a:stretch/>
        </p:blipFill>
        <p:spPr bwMode="auto">
          <a:xfrm>
            <a:off x="444842" y="3618412"/>
            <a:ext cx="8150517" cy="21645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8744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241301"/>
            <a:ext cx="6768752" cy="911223"/>
          </a:xfrm>
          <a:solidFill>
            <a:srgbClr val="92D050"/>
          </a:solidFill>
        </p:spPr>
        <p:txBody>
          <a:bodyPr>
            <a:normAutofit/>
          </a:bodyPr>
          <a:lstStyle/>
          <a:p>
            <a:r>
              <a:rPr kumimoji="1" lang="en-CA" altLang="zh-CN" dirty="0" smtClean="0">
                <a:solidFill>
                  <a:schemeClr val="bg1"/>
                </a:solidFill>
              </a:rPr>
              <a:t>Pork Study 2015 Objectives</a:t>
            </a:r>
            <a:r>
              <a:rPr kumimoji="1" lang="en-CA" altLang="zh-CN" b="1" dirty="0" smtClean="0"/>
              <a:t> </a:t>
            </a:r>
            <a:endParaRPr kumimoji="1" lang="zh-CN" altLang="en-US" b="1" dirty="0"/>
          </a:p>
        </p:txBody>
      </p:sp>
      <p:sp>
        <p:nvSpPr>
          <p:cNvPr id="3" name="内容占位符 2"/>
          <p:cNvSpPr>
            <a:spLocks noGrp="1"/>
          </p:cNvSpPr>
          <p:nvPr>
            <p:ph sz="half" idx="1"/>
          </p:nvPr>
        </p:nvSpPr>
        <p:spPr/>
        <p:txBody>
          <a:bodyPr>
            <a:normAutofit fontScale="92500"/>
          </a:bodyPr>
          <a:lstStyle/>
          <a:p>
            <a:r>
              <a:rPr kumimoji="1" lang="en-CA" altLang="zh-CN" dirty="0" smtClean="0">
                <a:latin typeface="Times New Roman" panose="02020603050405020304" pitchFamily="18" charset="0"/>
                <a:cs typeface="Times New Roman" panose="02020603050405020304" pitchFamily="18" charset="0"/>
              </a:rPr>
              <a:t>To examine the Canadian consumer purchase preferences for different types of functional pork </a:t>
            </a:r>
          </a:p>
          <a:p>
            <a:pPr marL="0" indent="0">
              <a:buNone/>
            </a:pPr>
            <a:endParaRPr kumimoji="1" lang="en-CA" altLang="zh-CN" dirty="0" smtClean="0">
              <a:latin typeface="Times New Roman" panose="02020603050405020304" pitchFamily="18" charset="0"/>
              <a:cs typeface="Times New Roman" panose="02020603050405020304" pitchFamily="18" charset="0"/>
            </a:endParaRPr>
          </a:p>
          <a:p>
            <a:r>
              <a:rPr kumimoji="1" lang="en-CA" altLang="zh-CN" dirty="0" smtClean="0">
                <a:latin typeface="Times New Roman" panose="02020603050405020304" pitchFamily="18" charset="0"/>
                <a:cs typeface="Times New Roman" panose="02020603050405020304" pitchFamily="18" charset="0"/>
              </a:rPr>
              <a:t>To test the consistency of consumer purchase preferences with two sequential stated preference exercises in the same survey</a:t>
            </a:r>
          </a:p>
          <a:p>
            <a:endParaRPr kumimoji="1" lang="en-CA" altLang="zh-CN" dirty="0" smtClean="0">
              <a:latin typeface="Times New Roman" panose="02020603050405020304" pitchFamily="18" charset="0"/>
              <a:cs typeface="Times New Roman" panose="02020603050405020304" pitchFamily="18" charset="0"/>
            </a:endParaRPr>
          </a:p>
          <a:p>
            <a:pPr marL="0" indent="0">
              <a:buNone/>
            </a:pPr>
            <a:endParaRPr kumimoji="1" lang="en-CA" altLang="zh-CN" dirty="0" smtClean="0">
              <a:latin typeface="Times New Roman" panose="02020603050405020304" pitchFamily="18" charset="0"/>
              <a:cs typeface="Times New Roman" panose="02020603050405020304" pitchFamily="18" charset="0"/>
            </a:endParaRPr>
          </a:p>
          <a:p>
            <a:pPr marL="0" indent="0">
              <a:buNone/>
            </a:pPr>
            <a:endParaRPr kumimoji="1" lang="en-CA" altLang="zh-CN" dirty="0" smtClean="0">
              <a:latin typeface="Times New Roman" panose="02020603050405020304" pitchFamily="18" charset="0"/>
              <a:cs typeface="Times New Roman" panose="02020603050405020304" pitchFamily="18" charset="0"/>
            </a:endParaRPr>
          </a:p>
          <a:p>
            <a:pPr marL="0" indent="0">
              <a:buNone/>
            </a:pPr>
            <a:endParaRPr kumimoji="1" lang="zh-CN" altLang="en-US" dirty="0"/>
          </a:p>
        </p:txBody>
      </p:sp>
      <p:sp>
        <p:nvSpPr>
          <p:cNvPr id="5" name="Content Placeholder 4"/>
          <p:cNvSpPr>
            <a:spLocks noGrp="1"/>
          </p:cNvSpPr>
          <p:nvPr>
            <p:ph sz="half" idx="2"/>
          </p:nvPr>
        </p:nvSpPr>
        <p:spPr/>
        <p:txBody>
          <a:bodyPr>
            <a:normAutofit fontScale="92500"/>
          </a:bodyPr>
          <a:lstStyle/>
          <a:p>
            <a:endParaRPr lang="en-US"/>
          </a:p>
        </p:txBody>
      </p:sp>
      <p:graphicFrame>
        <p:nvGraphicFramePr>
          <p:cNvPr id="4" name="Table 3"/>
          <p:cNvGraphicFramePr>
            <a:graphicFrameLocks noGrp="1"/>
          </p:cNvGraphicFramePr>
          <p:nvPr>
            <p:extLst/>
          </p:nvPr>
        </p:nvGraphicFramePr>
        <p:xfrm>
          <a:off x="4572000" y="1600200"/>
          <a:ext cx="4064000" cy="455549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573253"/>
                    </a:ext>
                  </a:extLst>
                </a:gridCol>
                <a:gridCol w="2032000">
                  <a:extLst>
                    <a:ext uri="{9D8B030D-6E8A-4147-A177-3AD203B41FA5}">
                      <a16:colId xmlns:a16="http://schemas.microsoft.com/office/drawing/2014/main" val="2970523752"/>
                    </a:ext>
                  </a:extLst>
                </a:gridCol>
              </a:tblGrid>
              <a:tr h="370840">
                <a:tc>
                  <a:txBody>
                    <a:bodyPr/>
                    <a:lstStyle/>
                    <a:p>
                      <a:r>
                        <a:rPr lang="en-US" dirty="0" smtClean="0"/>
                        <a:t>First Stated Preference</a:t>
                      </a:r>
                      <a:endParaRPr lang="en-US" dirty="0"/>
                    </a:p>
                  </a:txBody>
                  <a:tcPr/>
                </a:tc>
                <a:tc>
                  <a:txBody>
                    <a:bodyPr/>
                    <a:lstStyle/>
                    <a:p>
                      <a:r>
                        <a:rPr lang="en-US" dirty="0" smtClean="0"/>
                        <a:t>Second Stated Preference</a:t>
                      </a:r>
                      <a:endParaRPr lang="en-US" dirty="0"/>
                    </a:p>
                  </a:txBody>
                  <a:tcPr/>
                </a:tc>
                <a:extLst>
                  <a:ext uri="{0D108BD9-81ED-4DB2-BD59-A6C34878D82A}">
                    <a16:rowId xmlns:a16="http://schemas.microsoft.com/office/drawing/2014/main" val="2657571962"/>
                  </a:ext>
                </a:extLst>
              </a:tr>
              <a:tr h="1080770">
                <a:tc>
                  <a:txBody>
                    <a:bodyPr/>
                    <a:lstStyle/>
                    <a:p>
                      <a:r>
                        <a:rPr lang="en-US" b="0" i="0" dirty="0" smtClean="0"/>
                        <a:t>Genomic Selection for Disease Resilience</a:t>
                      </a:r>
                      <a:endParaRPr lang="en-US" b="0" i="0" dirty="0"/>
                    </a:p>
                  </a:txBody>
                  <a:tcPr/>
                </a:tc>
                <a:tc>
                  <a:txBody>
                    <a:bodyPr/>
                    <a:lstStyle/>
                    <a:p>
                      <a:r>
                        <a:rPr lang="en-US" b="1" i="1" dirty="0" smtClean="0"/>
                        <a:t>Carnosine on Nutrient Content Claim</a:t>
                      </a:r>
                      <a:endParaRPr lang="en-US" b="1" i="1" dirty="0"/>
                    </a:p>
                  </a:txBody>
                  <a:tcPr/>
                </a:tc>
                <a:extLst>
                  <a:ext uri="{0D108BD9-81ED-4DB2-BD59-A6C34878D82A}">
                    <a16:rowId xmlns:a16="http://schemas.microsoft.com/office/drawing/2014/main" val="1401046074"/>
                  </a:ext>
                </a:extLst>
              </a:tr>
              <a:tr h="370840">
                <a:tc>
                  <a:txBody>
                    <a:bodyPr/>
                    <a:lstStyle/>
                    <a:p>
                      <a:r>
                        <a:rPr lang="en-US" b="0" i="0" dirty="0" smtClean="0"/>
                        <a:t>Genomic Selection for Feed Efficiency</a:t>
                      </a:r>
                      <a:endParaRPr lang="en-US" b="0" i="0" dirty="0"/>
                    </a:p>
                  </a:txBody>
                  <a:tcPr/>
                </a:tc>
                <a:tc>
                  <a:txBody>
                    <a:bodyPr/>
                    <a:lstStyle/>
                    <a:p>
                      <a:r>
                        <a:rPr lang="en-US" b="1" i="1" dirty="0" smtClean="0"/>
                        <a:t>Carnosine in Health Claim</a:t>
                      </a:r>
                      <a:endParaRPr lang="en-US" b="1" i="1" dirty="0"/>
                    </a:p>
                  </a:txBody>
                  <a:tcPr/>
                </a:tc>
                <a:extLst>
                  <a:ext uri="{0D108BD9-81ED-4DB2-BD59-A6C34878D82A}">
                    <a16:rowId xmlns:a16="http://schemas.microsoft.com/office/drawing/2014/main" val="1728732849"/>
                  </a:ext>
                </a:extLst>
              </a:tr>
              <a:tr h="370840">
                <a:tc>
                  <a:txBody>
                    <a:bodyPr/>
                    <a:lstStyle/>
                    <a:p>
                      <a:r>
                        <a:rPr lang="en-US" b="1" i="1" dirty="0" smtClean="0"/>
                        <a:t>Genomic Selection for Carnosine</a:t>
                      </a:r>
                      <a:endParaRPr lang="en-US" b="1" i="1" dirty="0"/>
                    </a:p>
                  </a:txBody>
                  <a:tcPr/>
                </a:tc>
                <a:tc>
                  <a:txBody>
                    <a:bodyPr/>
                    <a:lstStyle/>
                    <a:p>
                      <a:r>
                        <a:rPr lang="en-US" b="1" i="1" dirty="0" smtClean="0"/>
                        <a:t>Carnosine in Nutrition Facts Table</a:t>
                      </a:r>
                      <a:endParaRPr lang="en-US" b="1" i="1" dirty="0"/>
                    </a:p>
                  </a:txBody>
                  <a:tcPr/>
                </a:tc>
                <a:extLst>
                  <a:ext uri="{0D108BD9-81ED-4DB2-BD59-A6C34878D82A}">
                    <a16:rowId xmlns:a16="http://schemas.microsoft.com/office/drawing/2014/main" val="3616301518"/>
                  </a:ext>
                </a:extLst>
              </a:tr>
              <a:tr h="370840">
                <a:tc>
                  <a:txBody>
                    <a:bodyPr/>
                    <a:lstStyle/>
                    <a:p>
                      <a:r>
                        <a:rPr lang="en-US" dirty="0" smtClean="0"/>
                        <a:t>Use of Antibiotics</a:t>
                      </a:r>
                      <a:endParaRPr lang="en-US" dirty="0"/>
                    </a:p>
                  </a:txBody>
                  <a:tcPr/>
                </a:tc>
                <a:tc>
                  <a:txBody>
                    <a:bodyPr/>
                    <a:lstStyle/>
                    <a:p>
                      <a:r>
                        <a:rPr lang="en-US" dirty="0" smtClean="0"/>
                        <a:t>Protein Nutrient Content Claim</a:t>
                      </a:r>
                      <a:endParaRPr lang="en-US" dirty="0"/>
                    </a:p>
                  </a:txBody>
                  <a:tcPr/>
                </a:tc>
                <a:extLst>
                  <a:ext uri="{0D108BD9-81ED-4DB2-BD59-A6C34878D82A}">
                    <a16:rowId xmlns:a16="http://schemas.microsoft.com/office/drawing/2014/main" val="2548104434"/>
                  </a:ext>
                </a:extLst>
              </a:tr>
              <a:tr h="370840">
                <a:tc>
                  <a:txBody>
                    <a:bodyPr/>
                    <a:lstStyle/>
                    <a:p>
                      <a:endParaRPr lang="en-US" dirty="0"/>
                    </a:p>
                  </a:txBody>
                  <a:tcPr/>
                </a:tc>
                <a:tc>
                  <a:txBody>
                    <a:bodyPr/>
                    <a:lstStyle/>
                    <a:p>
                      <a:r>
                        <a:rPr lang="en-US" dirty="0" smtClean="0"/>
                        <a:t>Verified Canadian Pork (Canada Pork)</a:t>
                      </a:r>
                      <a:endParaRPr lang="en-US" dirty="0"/>
                    </a:p>
                  </a:txBody>
                  <a:tcPr/>
                </a:tc>
                <a:extLst>
                  <a:ext uri="{0D108BD9-81ED-4DB2-BD59-A6C34878D82A}">
                    <a16:rowId xmlns:a16="http://schemas.microsoft.com/office/drawing/2014/main" val="3640827222"/>
                  </a:ext>
                </a:extLst>
              </a:tr>
            </a:tbl>
          </a:graphicData>
        </a:graphic>
      </p:graphicFrame>
    </p:spTree>
    <p:extLst>
      <p:ext uri="{BB962C8B-B14F-4D97-AF65-F5344CB8AC3E}">
        <p14:creationId xmlns:p14="http://schemas.microsoft.com/office/powerpoint/2010/main" val="76602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411480" y="490442"/>
          <a:ext cx="8542020" cy="6229407"/>
        </p:xfrm>
        <a:graphic>
          <a:graphicData uri="http://schemas.openxmlformats.org/drawingml/2006/table">
            <a:tbl>
              <a:tblPr firstRow="1" firstCol="1" bandRow="1"/>
              <a:tblGrid>
                <a:gridCol w="2659790">
                  <a:extLst>
                    <a:ext uri="{9D8B030D-6E8A-4147-A177-3AD203B41FA5}">
                      <a16:colId xmlns:a16="http://schemas.microsoft.com/office/drawing/2014/main" val="3681440823"/>
                    </a:ext>
                  </a:extLst>
                </a:gridCol>
                <a:gridCol w="2404041">
                  <a:extLst>
                    <a:ext uri="{9D8B030D-6E8A-4147-A177-3AD203B41FA5}">
                      <a16:colId xmlns:a16="http://schemas.microsoft.com/office/drawing/2014/main" val="2301242821"/>
                    </a:ext>
                  </a:extLst>
                </a:gridCol>
                <a:gridCol w="2250592">
                  <a:extLst>
                    <a:ext uri="{9D8B030D-6E8A-4147-A177-3AD203B41FA5}">
                      <a16:colId xmlns:a16="http://schemas.microsoft.com/office/drawing/2014/main" val="3757869450"/>
                    </a:ext>
                  </a:extLst>
                </a:gridCol>
                <a:gridCol w="1227597">
                  <a:extLst>
                    <a:ext uri="{9D8B030D-6E8A-4147-A177-3AD203B41FA5}">
                      <a16:colId xmlns:a16="http://schemas.microsoft.com/office/drawing/2014/main" val="3410009902"/>
                    </a:ext>
                  </a:extLst>
                </a:gridCol>
              </a:tblGrid>
              <a:tr h="1889607">
                <a:tc gridSpan="3">
                  <a:txBody>
                    <a:bodyPr/>
                    <a:lstStyle/>
                    <a:p>
                      <a:pPr marL="0" marR="0" algn="ctr">
                        <a:lnSpc>
                          <a:spcPct val="107000"/>
                        </a:lnSpc>
                        <a:spcBef>
                          <a:spcPts val="0"/>
                        </a:spcBef>
                        <a:spcAft>
                          <a:spcPts val="0"/>
                        </a:spcAft>
                      </a:pPr>
                      <a:r>
                        <a:rPr lang="en-US" sz="1600" dirty="0">
                          <a:solidFill>
                            <a:srgbClr val="000000"/>
                          </a:solidFill>
                          <a:effectLst/>
                          <a:latin typeface="Times-Roman"/>
                          <a:ea typeface="Times New Roman" panose="02020603050405020304" pitchFamily="18" charset="0"/>
                          <a:cs typeface="Times-Roman"/>
                        </a:rPr>
                        <a:t> </a:t>
                      </a:r>
                      <a:endParaRPr lang="en-US" sz="16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Roman"/>
                        </a:rPr>
                        <a:t> </a:t>
                      </a:r>
                      <a:r>
                        <a:rPr lang="en-US" sz="1600" b="1" dirty="0" smtClean="0">
                          <a:solidFill>
                            <a:srgbClr val="000000"/>
                          </a:solidFill>
                          <a:effectLst/>
                          <a:latin typeface="Calibri" panose="020F0502020204030204" pitchFamily="34" charset="0"/>
                          <a:ea typeface="Times New Roman" panose="02020603050405020304" pitchFamily="18" charset="0"/>
                          <a:cs typeface="Times-Roman"/>
                        </a:rPr>
                        <a:t>All </a:t>
                      </a:r>
                      <a:r>
                        <a:rPr lang="en-US" sz="1600" b="1" dirty="0">
                          <a:solidFill>
                            <a:srgbClr val="000000"/>
                          </a:solidFill>
                          <a:effectLst/>
                          <a:latin typeface="Calibri" panose="020F0502020204030204" pitchFamily="34" charset="0"/>
                          <a:ea typeface="Times New Roman" panose="02020603050405020304" pitchFamily="18" charset="0"/>
                          <a:cs typeface="Times-Roman"/>
                        </a:rPr>
                        <a:t>pork chops in this choice set have the following characteristics:</a:t>
                      </a:r>
                      <a:endParaRPr lang="en-US" sz="16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600" dirty="0" smtClean="0">
                          <a:solidFill>
                            <a:srgbClr val="000000"/>
                          </a:solidFill>
                          <a:effectLst/>
                          <a:latin typeface="Calibri" panose="020F0502020204030204" pitchFamily="34" charset="0"/>
                          <a:ea typeface="Times New Roman" panose="02020603050405020304" pitchFamily="18" charset="0"/>
                          <a:cs typeface="Times-Roman"/>
                        </a:rPr>
                        <a:t>These </a:t>
                      </a:r>
                      <a:r>
                        <a:rPr lang="en-US" sz="1600" dirty="0">
                          <a:solidFill>
                            <a:srgbClr val="000000"/>
                          </a:solidFill>
                          <a:effectLst/>
                          <a:latin typeface="Calibri" panose="020F0502020204030204" pitchFamily="34" charset="0"/>
                          <a:ea typeface="Times New Roman" panose="02020603050405020304" pitchFamily="18" charset="0"/>
                          <a:cs typeface="Times-Roman"/>
                        </a:rPr>
                        <a:t>pork chops are produced on a Canadian family hog farm.</a:t>
                      </a:r>
                      <a:endParaRPr lang="en-US" sz="16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600" dirty="0" smtClean="0">
                          <a:solidFill>
                            <a:srgbClr val="000000"/>
                          </a:solidFill>
                          <a:effectLst/>
                          <a:latin typeface="Calibri" panose="020F0502020204030204" pitchFamily="34" charset="0"/>
                          <a:ea typeface="Times New Roman" panose="02020603050405020304" pitchFamily="18" charset="0"/>
                          <a:cs typeface="Times-Roman"/>
                        </a:rPr>
                        <a:t>The </a:t>
                      </a:r>
                      <a:r>
                        <a:rPr lang="en-US" sz="1600" dirty="0">
                          <a:solidFill>
                            <a:srgbClr val="000000"/>
                          </a:solidFill>
                          <a:effectLst/>
                          <a:latin typeface="Calibri" panose="020F0502020204030204" pitchFamily="34" charset="0"/>
                          <a:ea typeface="Times New Roman" panose="02020603050405020304" pitchFamily="18" charset="0"/>
                          <a:cs typeface="Times-Roman"/>
                        </a:rPr>
                        <a:t>farm satisfies all of the criteria as Canadian Quality Assured (CQA</a:t>
                      </a:r>
                      <a:r>
                        <a:rPr lang="en-US" sz="1600" baseline="30000" dirty="0">
                          <a:solidFill>
                            <a:srgbClr val="000000"/>
                          </a:solidFill>
                          <a:effectLst/>
                          <a:latin typeface="Calibri" panose="020F0502020204030204" pitchFamily="34" charset="0"/>
                          <a:ea typeface="Times New Roman" panose="02020603050405020304" pitchFamily="18" charset="0"/>
                          <a:cs typeface="Times-Roman"/>
                        </a:rPr>
                        <a:t>®</a:t>
                      </a:r>
                      <a:r>
                        <a:rPr lang="en-US" sz="1600" dirty="0">
                          <a:solidFill>
                            <a:srgbClr val="000000"/>
                          </a:solidFill>
                          <a:effectLst/>
                          <a:latin typeface="Calibri" panose="020F0502020204030204" pitchFamily="34" charset="0"/>
                          <a:ea typeface="Times New Roman" panose="02020603050405020304" pitchFamily="18" charset="0"/>
                          <a:cs typeface="Times-Roman"/>
                        </a:rPr>
                        <a:t>) for on farm safety protocols.</a:t>
                      </a:r>
                      <a:endParaRPr lang="en-US" sz="16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600" dirty="0" smtClean="0">
                          <a:solidFill>
                            <a:srgbClr val="000000"/>
                          </a:solidFill>
                          <a:effectLst/>
                          <a:latin typeface="Calibri" panose="020F0502020204030204" pitchFamily="34" charset="0"/>
                          <a:ea typeface="Times New Roman" panose="02020603050405020304" pitchFamily="18" charset="0"/>
                          <a:cs typeface="Times-Roman"/>
                        </a:rPr>
                        <a:t>The </a:t>
                      </a:r>
                      <a:r>
                        <a:rPr lang="en-US" sz="1600" dirty="0">
                          <a:solidFill>
                            <a:srgbClr val="000000"/>
                          </a:solidFill>
                          <a:effectLst/>
                          <a:latin typeface="Calibri" panose="020F0502020204030204" pitchFamily="34" charset="0"/>
                          <a:ea typeface="Times New Roman" panose="02020603050405020304" pitchFamily="18" charset="0"/>
                          <a:cs typeface="Times-Roman"/>
                        </a:rPr>
                        <a:t>hogs are fed 100% grain (no animal by-products).</a:t>
                      </a:r>
                      <a:endParaRPr lang="en-US" sz="16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600" dirty="0" smtClean="0">
                          <a:solidFill>
                            <a:srgbClr val="000000"/>
                          </a:solidFill>
                          <a:effectLst/>
                          <a:latin typeface="Calibri" panose="020F0502020204030204" pitchFamily="34" charset="0"/>
                          <a:ea typeface="Times New Roman" panose="02020603050405020304" pitchFamily="18" charset="0"/>
                          <a:cs typeface="Times-Roman"/>
                        </a:rPr>
                        <a:t>The </a:t>
                      </a:r>
                      <a:r>
                        <a:rPr lang="en-US" sz="1600" dirty="0">
                          <a:solidFill>
                            <a:srgbClr val="000000"/>
                          </a:solidFill>
                          <a:effectLst/>
                          <a:latin typeface="Calibri" panose="020F0502020204030204" pitchFamily="34" charset="0"/>
                          <a:ea typeface="Times New Roman" panose="02020603050405020304" pitchFamily="18" charset="0"/>
                          <a:cs typeface="Times-Roman"/>
                        </a:rPr>
                        <a:t>package of pork chops weighs .405 </a:t>
                      </a:r>
                      <a:r>
                        <a:rPr lang="en-US" sz="1600" dirty="0" smtClean="0">
                          <a:solidFill>
                            <a:srgbClr val="000000"/>
                          </a:solidFill>
                          <a:effectLst/>
                          <a:latin typeface="Calibri" panose="020F0502020204030204" pitchFamily="34" charset="0"/>
                          <a:ea typeface="Times New Roman" panose="02020603050405020304" pitchFamily="18" charset="0"/>
                          <a:cs typeface="Times-Roman"/>
                        </a:rPr>
                        <a:t>gm</a:t>
                      </a:r>
                      <a:r>
                        <a:rPr lang="en-US" sz="1600" dirty="0">
                          <a:solidFill>
                            <a:srgbClr val="000000"/>
                          </a:solidFill>
                          <a:effectLst/>
                          <a:latin typeface="Calibri" panose="020F0502020204030204" pitchFamily="34" charset="0"/>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3">
                  <a:txBody>
                    <a:bodyPr/>
                    <a:lstStyle/>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Option D</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I would not purchase any of these pork chops </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006917"/>
                  </a:ext>
                </a:extLst>
              </a:tr>
              <a:tr h="203257">
                <a:tc>
                  <a:txBody>
                    <a:bodyPr/>
                    <a:lstStyle/>
                    <a:p>
                      <a:pPr marL="0" marR="0" algn="ctr">
                        <a:lnSpc>
                          <a:spcPct val="107000"/>
                        </a:lnSpc>
                        <a:spcBef>
                          <a:spcPts val="0"/>
                        </a:spcBef>
                        <a:spcAft>
                          <a:spcPts val="0"/>
                        </a:spcAft>
                      </a:pPr>
                      <a:r>
                        <a:rPr lang="en-US" sz="1600" b="1">
                          <a:solidFill>
                            <a:srgbClr val="000000"/>
                          </a:solidFill>
                          <a:effectLst/>
                          <a:latin typeface="Times-Roman"/>
                          <a:ea typeface="Times New Roman" panose="02020603050405020304" pitchFamily="18" charset="0"/>
                          <a:cs typeface="Times-Roman"/>
                        </a:rPr>
                        <a:t>Pork Chop "A"</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Times-Roman"/>
                          <a:ea typeface="Times New Roman" panose="02020603050405020304" pitchFamily="18" charset="0"/>
                          <a:cs typeface="Times-Roman"/>
                        </a:rPr>
                        <a:t>Pork Chop "B"</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solidFill>
                            <a:srgbClr val="000000"/>
                          </a:solidFill>
                          <a:effectLst/>
                          <a:latin typeface="Times-Roman"/>
                          <a:ea typeface="Times New Roman" panose="02020603050405020304" pitchFamily="18" charset="0"/>
                          <a:cs typeface="Times-Roman"/>
                        </a:rPr>
                        <a:t>Pork Chop "C"</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77953100"/>
                  </a:ext>
                </a:extLst>
              </a:tr>
              <a:tr h="2060866">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Roman"/>
                        </a:rPr>
                        <a:t>In addition, the hogs have been selectively bred (using genomics) to have higher feed efficiency (producing less manure and reducing the environmental footprint)</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Roman"/>
                        </a:rPr>
                        <a:t>In addition the hogs have been selectively bred (using genomics) to have a significantly lower probability of having a  number of hog contagious diseases.</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Bold"/>
                        </a:rPr>
                        <a:t>In addition the hogs have been selectively bred (using genomics) to have higher levels of carnosine, a compound that has been shown to have anti-aging properties, In their pork.</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91680753"/>
                  </a:ext>
                </a:extLst>
              </a:tr>
              <a:tr h="660218">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Roman"/>
                        </a:rPr>
                        <a:t>No antibiotics are used in hog production</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Bold"/>
                        </a:rPr>
                        <a:t>No antibiotics are used in hog production</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Bold"/>
                        </a:rPr>
                        <a:t>Antibiotics are only used when prescribed by a veterinarian to treat a disease or infection</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91563"/>
                  </a:ext>
                </a:extLst>
              </a:tr>
              <a:tr h="188687">
                <a:tc>
                  <a:txBody>
                    <a:bodyPr/>
                    <a:lstStyle/>
                    <a:p>
                      <a:pPr marL="0" marR="0" algn="ctr">
                        <a:lnSpc>
                          <a:spcPct val="107000"/>
                        </a:lnSpc>
                        <a:spcBef>
                          <a:spcPts val="0"/>
                        </a:spcBef>
                        <a:spcAft>
                          <a:spcPts val="0"/>
                        </a:spcAft>
                      </a:pPr>
                      <a:r>
                        <a:rPr lang="en-US" sz="1600" i="1">
                          <a:solidFill>
                            <a:srgbClr val="000000"/>
                          </a:solidFill>
                          <a:effectLst/>
                          <a:latin typeface="Calibri" panose="020F0502020204030204" pitchFamily="34" charset="0"/>
                          <a:ea typeface="Times New Roman" panose="02020603050405020304" pitchFamily="18" charset="0"/>
                          <a:cs typeface="Times-Roman"/>
                        </a:rPr>
                        <a:t>$10.01 per package</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i="1">
                          <a:solidFill>
                            <a:srgbClr val="000000"/>
                          </a:solidFill>
                          <a:effectLst/>
                          <a:latin typeface="Calibri" panose="020F0502020204030204" pitchFamily="34" charset="0"/>
                          <a:ea typeface="Times New Roman" panose="02020603050405020304" pitchFamily="18" charset="0"/>
                          <a:cs typeface="Times-Bold"/>
                        </a:rPr>
                        <a:t>$10.01 per package</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i="1">
                          <a:solidFill>
                            <a:srgbClr val="000000"/>
                          </a:solidFill>
                          <a:effectLst/>
                          <a:latin typeface="Calibri" panose="020F0502020204030204" pitchFamily="34" charset="0"/>
                          <a:ea typeface="Times New Roman" panose="02020603050405020304" pitchFamily="18" charset="0"/>
                          <a:cs typeface="Times-Bold"/>
                        </a:rPr>
                        <a:t>$10.01 per package</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b="1" dirty="0">
                          <a:solidFill>
                            <a:srgbClr val="000000"/>
                          </a:solidFill>
                          <a:effectLst/>
                          <a:latin typeface="Times-Bold"/>
                          <a:ea typeface="Times New Roman" panose="02020603050405020304" pitchFamily="18" charset="0"/>
                          <a:cs typeface="Times-Bold"/>
                        </a:rPr>
                        <a:t> </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189530"/>
                  </a:ext>
                </a:extLst>
              </a:tr>
              <a:tr h="165054">
                <a:tc gridSpan="4">
                  <a:txBody>
                    <a:bodyPr/>
                    <a:lstStyle/>
                    <a:p>
                      <a:pPr marL="0" marR="0" algn="ctr">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Bold"/>
                        </a:rPr>
                        <a:t>I would choose the following option :</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9501929"/>
                  </a:ext>
                </a:extLst>
              </a:tr>
              <a:tr h="188687">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Bold"/>
                        </a:rPr>
                        <a:t>OPTION A</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Bold"/>
                        </a:rPr>
                        <a:t>OPTION B</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Bold"/>
                        </a:rPr>
                        <a:t>OPTION  C</a:t>
                      </a:r>
                      <a:endParaRPr lang="en-US" sz="16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Times-Bold"/>
                        </a:rPr>
                        <a:t>OPTION D </a:t>
                      </a:r>
                      <a:endParaRPr lang="en-US" sz="16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949616"/>
                  </a:ext>
                </a:extLst>
              </a:tr>
              <a:tr h="165054">
                <a:tc>
                  <a:txBody>
                    <a:bodyPr/>
                    <a:lstStyle/>
                    <a:p>
                      <a:pPr marL="0" marR="0" algn="l">
                        <a:lnSpc>
                          <a:spcPct val="107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Bold"/>
                        </a:rPr>
                        <a:t> </a:t>
                      </a:r>
                      <a:endParaRPr lang="en-US" sz="9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Bold"/>
                        </a:rPr>
                        <a:t> </a:t>
                      </a:r>
                      <a:endParaRPr lang="en-US" sz="90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Bold"/>
                        </a:rPr>
                        <a:t> </a:t>
                      </a:r>
                      <a:endParaRPr lang="en-US" sz="9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Bold"/>
                        </a:rPr>
                        <a:t> </a:t>
                      </a:r>
                      <a:endParaRPr lang="en-US" sz="900" dirty="0">
                        <a:effectLst/>
                        <a:latin typeface="Times New Roman" panose="02020603050405020304" pitchFamily="18" charset="0"/>
                        <a:ea typeface="Times New Roman" panose="02020603050405020304" pitchFamily="18" charset="0"/>
                      </a:endParaRPr>
                    </a:p>
                  </a:txBody>
                  <a:tcPr marL="52367" marR="52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593027"/>
                  </a:ext>
                </a:extLst>
              </a:tr>
            </a:tbl>
          </a:graphicData>
        </a:graphic>
      </p:graphicFrame>
      <p:sp>
        <p:nvSpPr>
          <p:cNvPr id="3" name="标题 1"/>
          <p:cNvSpPr txBox="1">
            <a:spLocks/>
          </p:cNvSpPr>
          <p:nvPr/>
        </p:nvSpPr>
        <p:spPr>
          <a:xfrm>
            <a:off x="2128714" y="105971"/>
            <a:ext cx="4853111" cy="386463"/>
          </a:xfrm>
          <a:prstGeom prst="rect">
            <a:avLst/>
          </a:prstGeom>
          <a:solidFill>
            <a:srgbClr val="92D050"/>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CA" altLang="zh-CN" b="1" dirty="0" smtClean="0">
                <a:solidFill>
                  <a:schemeClr val="bg1"/>
                </a:solidFill>
              </a:rPr>
              <a:t>First choice </a:t>
            </a:r>
            <a:r>
              <a:rPr kumimoji="1" lang="en-CA" altLang="zh-CN" dirty="0" smtClean="0">
                <a:solidFill>
                  <a:schemeClr val="bg1"/>
                </a:solidFill>
              </a:rPr>
              <a:t>experiment</a:t>
            </a:r>
            <a:endParaRPr kumimoji="1" lang="zh-CN" altLang="en-US" dirty="0">
              <a:solidFill>
                <a:schemeClr val="bg1"/>
              </a:solidFill>
            </a:endParaRPr>
          </a:p>
        </p:txBody>
      </p:sp>
    </p:spTree>
    <p:extLst>
      <p:ext uri="{BB962C8B-B14F-4D97-AF65-F5344CB8AC3E}">
        <p14:creationId xmlns:p14="http://schemas.microsoft.com/office/powerpoint/2010/main" val="2762326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29885368"/>
              </p:ext>
            </p:extLst>
          </p:nvPr>
        </p:nvGraphicFramePr>
        <p:xfrm>
          <a:off x="198442" y="1362767"/>
          <a:ext cx="8572499" cy="5285587"/>
        </p:xfrm>
        <a:graphic>
          <a:graphicData uri="http://schemas.openxmlformats.org/drawingml/2006/table">
            <a:tbl>
              <a:tblPr>
                <a:tableStyleId>{073A0DAA-6AF3-43AB-8588-CEC1D06C72B9}</a:tableStyleId>
              </a:tblPr>
              <a:tblGrid>
                <a:gridCol w="2889523">
                  <a:extLst>
                    <a:ext uri="{9D8B030D-6E8A-4147-A177-3AD203B41FA5}">
                      <a16:colId xmlns:a16="http://schemas.microsoft.com/office/drawing/2014/main" val="20000"/>
                    </a:ext>
                  </a:extLst>
                </a:gridCol>
                <a:gridCol w="1280844">
                  <a:extLst>
                    <a:ext uri="{9D8B030D-6E8A-4147-A177-3AD203B41FA5}">
                      <a16:colId xmlns:a16="http://schemas.microsoft.com/office/drawing/2014/main" val="20001"/>
                    </a:ext>
                  </a:extLst>
                </a:gridCol>
                <a:gridCol w="3041817">
                  <a:extLst>
                    <a:ext uri="{9D8B030D-6E8A-4147-A177-3AD203B41FA5}">
                      <a16:colId xmlns:a16="http://schemas.microsoft.com/office/drawing/2014/main" val="20002"/>
                    </a:ext>
                  </a:extLst>
                </a:gridCol>
                <a:gridCol w="1360315">
                  <a:extLst>
                    <a:ext uri="{9D8B030D-6E8A-4147-A177-3AD203B41FA5}">
                      <a16:colId xmlns:a16="http://schemas.microsoft.com/office/drawing/2014/main" val="20003"/>
                    </a:ext>
                  </a:extLst>
                </a:gridCol>
              </a:tblGrid>
              <a:tr h="353248">
                <a:tc>
                  <a:txBody>
                    <a:bodyPr/>
                    <a:lstStyle/>
                    <a:p>
                      <a:pPr algn="l" fontAlgn="b"/>
                      <a:r>
                        <a:rPr lang="en-US" sz="1600" u="none" strike="noStrike" dirty="0">
                          <a:effectLst/>
                        </a:rPr>
                        <a:t>Variables</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dirty="0">
                          <a:effectLst/>
                        </a:rPr>
                        <a:t>Coefficient</a:t>
                      </a:r>
                      <a:endParaRPr lang="en-US" sz="1600" b="0" i="0" u="none" strike="noStrike" dirty="0">
                        <a:solidFill>
                          <a:srgbClr val="000000"/>
                        </a:solidFill>
                        <a:effectLst/>
                        <a:latin typeface="Calibri"/>
                      </a:endParaRPr>
                    </a:p>
                  </a:txBody>
                  <a:tcPr marL="12700" marR="12700" marT="12700" marB="0" anchor="b"/>
                </a:tc>
                <a:tc>
                  <a:txBody>
                    <a:bodyPr/>
                    <a:lstStyle/>
                    <a:p>
                      <a:pPr algn="l" fontAlgn="b"/>
                      <a:r>
                        <a:rPr lang="en-US" sz="1600" u="none" strike="noStrike" dirty="0">
                          <a:effectLst/>
                        </a:rPr>
                        <a:t>Variables</a:t>
                      </a:r>
                      <a:endParaRPr lang="en-US" sz="1600" b="0" i="0" u="none" strike="noStrike" dirty="0">
                        <a:solidFill>
                          <a:srgbClr val="000000"/>
                        </a:solidFill>
                        <a:effectLst/>
                        <a:latin typeface="Calibri"/>
                      </a:endParaRPr>
                    </a:p>
                  </a:txBody>
                  <a:tcPr marL="12700" marR="12700" marT="12700" marB="0" anchor="b"/>
                </a:tc>
                <a:tc>
                  <a:txBody>
                    <a:bodyPr/>
                    <a:lstStyle/>
                    <a:p>
                      <a:pPr algn="ctr" fontAlgn="b"/>
                      <a:r>
                        <a:rPr lang="en-US" sz="1600" u="none" strike="noStrike" dirty="0">
                          <a:effectLst/>
                        </a:rPr>
                        <a:t>Coefficient</a:t>
                      </a:r>
                      <a:endParaRPr lang="en-US" sz="1600" b="0" i="0" u="none" strike="noStrike" dirty="0">
                        <a:solidFill>
                          <a:srgbClr val="000000"/>
                        </a:solidFill>
                        <a:effectLst/>
                        <a:latin typeface="Calibri"/>
                      </a:endParaRPr>
                    </a:p>
                  </a:txBody>
                  <a:tcPr marL="12700" marR="12700" marT="12700" marB="0" anchor="b"/>
                </a:tc>
                <a:extLst>
                  <a:ext uri="{0D108BD9-81ED-4DB2-BD59-A6C34878D82A}">
                    <a16:rowId xmlns:a16="http://schemas.microsoft.com/office/drawing/2014/main" val="10000"/>
                  </a:ext>
                </a:extLst>
              </a:tr>
              <a:tr h="353248">
                <a:tc>
                  <a:txBody>
                    <a:bodyPr/>
                    <a:lstStyle/>
                    <a:p>
                      <a:pPr algn="l" fontAlgn="b"/>
                      <a:r>
                        <a:rPr lang="en-US" sz="1600" u="none" strike="noStrike" dirty="0" smtClean="0">
                          <a:effectLst/>
                        </a:rPr>
                        <a:t>Price</a:t>
                      </a:r>
                      <a:endParaRPr lang="en-US" sz="1600" b="0"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pPr algn="ctr" fontAlgn="b"/>
                      <a:r>
                        <a:rPr lang="en-US" altLang="zh-CN" sz="1600" u="none" strike="noStrike" dirty="0">
                          <a:effectLst/>
                        </a:rPr>
                        <a:t>-</a:t>
                      </a:r>
                      <a:r>
                        <a:rPr lang="en-US" altLang="zh-CN" sz="1600" u="none" strike="noStrike" dirty="0" smtClean="0">
                          <a:effectLst/>
                        </a:rPr>
                        <a:t>0.26***</a:t>
                      </a:r>
                      <a:endParaRPr lang="en-US" altLang="zh-CN" sz="1600" b="0"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pPr algn="l" fontAlgn="b"/>
                      <a:r>
                        <a:rPr lang="en-US" sz="1600" u="none" strike="noStrike" dirty="0" smtClean="0">
                          <a:effectLst/>
                        </a:rPr>
                        <a:t>Meat</a:t>
                      </a:r>
                      <a:r>
                        <a:rPr lang="en-US" sz="1600" u="none" strike="noStrike" baseline="0" dirty="0" smtClean="0">
                          <a:effectLst/>
                        </a:rPr>
                        <a:t> purchase frequency gen2</a:t>
                      </a:r>
                      <a:endParaRPr lang="en-US"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0.12*</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01"/>
                  </a:ext>
                </a:extLst>
              </a:tr>
              <a:tr h="493846">
                <a:tc>
                  <a:txBody>
                    <a:bodyPr/>
                    <a:lstStyle/>
                    <a:p>
                      <a:pPr algn="l" fontAlgn="b"/>
                      <a:r>
                        <a:rPr lang="en-US" sz="1600" u="none" strike="noStrike" dirty="0" smtClean="0">
                          <a:effectLst/>
                        </a:rPr>
                        <a:t>None </a:t>
                      </a:r>
                      <a:r>
                        <a:rPr lang="en-US" sz="1600" u="none" strike="noStrike" dirty="0">
                          <a:effectLst/>
                        </a:rPr>
                        <a:t>of the </a:t>
                      </a:r>
                      <a:r>
                        <a:rPr lang="en-US" sz="1600" u="none" strike="noStrike" dirty="0" smtClean="0">
                          <a:effectLst/>
                        </a:rPr>
                        <a:t>Products</a:t>
                      </a:r>
                      <a:endParaRPr lang="en-US" sz="1600" b="0"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pPr algn="ctr" fontAlgn="b"/>
                      <a:r>
                        <a:rPr lang="en-US" altLang="zh-CN" sz="1600" u="none" strike="noStrike" dirty="0">
                          <a:effectLst/>
                        </a:rPr>
                        <a:t>-</a:t>
                      </a:r>
                      <a:r>
                        <a:rPr lang="en-US" altLang="zh-CN" sz="1600" u="none" strike="noStrike" dirty="0" smtClean="0">
                          <a:effectLst/>
                        </a:rPr>
                        <a:t>2.72***</a:t>
                      </a:r>
                      <a:endParaRPr lang="en-US" altLang="zh-CN" sz="1600" b="0"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pPr algn="l" fontAlgn="b"/>
                      <a:r>
                        <a:rPr lang="en-US" sz="1600" b="1" u="none" strike="noStrike" dirty="0" smtClean="0">
                          <a:effectLst/>
                        </a:rPr>
                        <a:t>Meat</a:t>
                      </a:r>
                      <a:r>
                        <a:rPr lang="en-US" sz="1600" b="1" u="none" strike="noStrike" baseline="0" dirty="0" smtClean="0">
                          <a:effectLst/>
                        </a:rPr>
                        <a:t> purchase frequency gen3</a:t>
                      </a:r>
                      <a:endParaRPr lang="en-US" sz="1600" b="1" i="0" u="none" strike="noStrike" dirty="0">
                        <a:solidFill>
                          <a:srgbClr val="000000"/>
                        </a:solidFill>
                        <a:effectLst/>
                        <a:latin typeface="+mn-lt"/>
                      </a:endParaRPr>
                    </a:p>
                  </a:txBody>
                  <a:tcPr marL="12700" marR="12700" marT="12700" marB="0" anchor="b">
                    <a:lnB w="571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altLang="zh-CN" sz="1600" b="1" u="none" strike="noStrike" dirty="0" smtClean="0">
                          <a:effectLst/>
                        </a:rPr>
                        <a:t>0.15**</a:t>
                      </a:r>
                      <a:endParaRPr lang="en-US" altLang="zh-CN" sz="1600" b="1" i="0" u="none" strike="noStrike" dirty="0">
                        <a:solidFill>
                          <a:srgbClr val="000000"/>
                        </a:solidFill>
                        <a:effectLst/>
                        <a:latin typeface="Calibri"/>
                      </a:endParaRPr>
                    </a:p>
                  </a:txBody>
                  <a:tcPr marL="12700" marR="12700" marT="12700" marB="0" anchor="b">
                    <a:lnB w="5715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353248">
                <a:tc>
                  <a:txBody>
                    <a:bodyPr/>
                    <a:lstStyle/>
                    <a:p>
                      <a:pPr algn="l" fontAlgn="b"/>
                      <a:r>
                        <a:rPr lang="en-US" sz="1600" u="none" strike="noStrike" dirty="0" smtClean="0">
                          <a:effectLst/>
                        </a:rPr>
                        <a:t>Genomics disease resilience (GEN1)</a:t>
                      </a:r>
                      <a:endParaRPr lang="en-US" sz="1600" b="0"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pPr algn="ctr" fontAlgn="b"/>
                      <a:r>
                        <a:rPr lang="en-US" altLang="zh-CN" sz="1600" u="none" strike="noStrike" dirty="0">
                          <a:effectLst/>
                        </a:rPr>
                        <a:t>-</a:t>
                      </a:r>
                      <a:r>
                        <a:rPr lang="en-US" altLang="zh-CN" sz="1600" u="none" strike="noStrike" dirty="0" smtClean="0">
                          <a:effectLst/>
                        </a:rPr>
                        <a:t>2.49***</a:t>
                      </a:r>
                      <a:endParaRPr lang="en-US" altLang="zh-CN" sz="1600" b="0" i="0" u="none" strike="noStrike" dirty="0">
                        <a:solidFill>
                          <a:srgbClr val="000000"/>
                        </a:solidFill>
                        <a:effectLst/>
                        <a:latin typeface="Calibri"/>
                      </a:endParaRPr>
                    </a:p>
                  </a:txBody>
                  <a:tcPr marL="12700" marR="12700" marT="12700"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l" fontAlgn="b"/>
                      <a:r>
                        <a:rPr lang="en-US" sz="1600" u="none" strike="noStrike" dirty="0" smtClean="0">
                          <a:effectLst/>
                        </a:rPr>
                        <a:t>Genomic familiarity gen1</a:t>
                      </a:r>
                      <a:endParaRPr lang="en-US" sz="1600" b="0" i="0" u="none" strike="noStrike" dirty="0">
                        <a:solidFill>
                          <a:srgbClr val="000000"/>
                        </a:solidFill>
                        <a:effectLst/>
                        <a:latin typeface="Calibri"/>
                      </a:endParaRPr>
                    </a:p>
                  </a:txBody>
                  <a:tcPr marL="12700" marR="12700" marT="12700" marB="0" anchor="b">
                    <a:lnL w="1270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fontAlgn="b"/>
                      <a:r>
                        <a:rPr lang="en-US" altLang="zh-CN" sz="1600" u="none" strike="noStrike" dirty="0" smtClean="0">
                          <a:effectLst/>
                        </a:rPr>
                        <a:t>0.19***</a:t>
                      </a:r>
                      <a:endParaRPr lang="en-US" altLang="zh-CN" sz="1600" b="0" i="0" u="none" strike="noStrike" dirty="0">
                        <a:solidFill>
                          <a:srgbClr val="000000"/>
                        </a:solidFill>
                        <a:effectLst/>
                        <a:latin typeface="Calibri"/>
                      </a:endParaRPr>
                    </a:p>
                  </a:txBody>
                  <a:tcPr marL="12700" marR="12700" marT="12700" marB="0" anchor="b">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accent3">
                        <a:lumMod val="40000"/>
                        <a:lumOff val="60000"/>
                      </a:schemeClr>
                    </a:solidFill>
                  </a:tcPr>
                </a:tc>
                <a:extLst>
                  <a:ext uri="{0D108BD9-81ED-4DB2-BD59-A6C34878D82A}">
                    <a16:rowId xmlns:a16="http://schemas.microsoft.com/office/drawing/2014/main" val="10003"/>
                  </a:ext>
                </a:extLst>
              </a:tr>
              <a:tr h="353248">
                <a:tc>
                  <a:txBody>
                    <a:bodyPr/>
                    <a:lstStyle/>
                    <a:p>
                      <a:pPr algn="l" fontAlgn="b"/>
                      <a:r>
                        <a:rPr lang="en-US" sz="1600" u="none" strike="noStrike" dirty="0" smtClean="0">
                          <a:effectLst/>
                        </a:rPr>
                        <a:t>Genomics feed efficiency (GEN2)</a:t>
                      </a:r>
                      <a:endParaRPr lang="en-US" sz="1600" b="0"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pPr algn="ctr" fontAlgn="b"/>
                      <a:r>
                        <a:rPr lang="en-US" altLang="zh-CN" sz="1600" u="none" strike="noStrike" dirty="0">
                          <a:effectLst/>
                        </a:rPr>
                        <a:t>-</a:t>
                      </a:r>
                      <a:r>
                        <a:rPr lang="en-US" altLang="zh-CN" sz="1600" u="none" strike="noStrike" dirty="0" smtClean="0">
                          <a:effectLst/>
                        </a:rPr>
                        <a:t>3.79***</a:t>
                      </a:r>
                      <a:endParaRPr lang="en-US" altLang="zh-CN" sz="1600" b="0" i="0" u="none" strike="noStrike" dirty="0">
                        <a:solidFill>
                          <a:srgbClr val="000000"/>
                        </a:solidFill>
                        <a:effectLst/>
                        <a:latin typeface="Calibri"/>
                      </a:endParaRPr>
                    </a:p>
                  </a:txBody>
                  <a:tcPr marL="12700" marR="12700" marT="12700"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l" fontAlgn="b"/>
                      <a:r>
                        <a:rPr lang="en-US" sz="1600" u="none" strike="noStrike" dirty="0" smtClean="0">
                          <a:effectLst/>
                        </a:rPr>
                        <a:t>Genomic familiarity gen2</a:t>
                      </a:r>
                      <a:endParaRPr lang="en-US" sz="1600" b="0" i="0" u="none" strike="noStrike" dirty="0">
                        <a:solidFill>
                          <a:srgbClr val="000000"/>
                        </a:solidFill>
                        <a:effectLst/>
                        <a:latin typeface="+mn-lt"/>
                      </a:endParaRPr>
                    </a:p>
                  </a:txBody>
                  <a:tcPr marL="12700" marR="12700" marT="12700" marB="0" anchor="b">
                    <a:lnL w="12700" cap="flat" cmpd="sng" algn="ctr">
                      <a:solidFill>
                        <a:schemeClr val="tx1"/>
                      </a:solidFill>
                      <a:prstDash val="solid"/>
                      <a:round/>
                      <a:headEnd type="none" w="med" len="med"/>
                      <a:tailEnd type="none" w="med" len="med"/>
                    </a:lnL>
                    <a:solidFill>
                      <a:schemeClr val="accent3">
                        <a:lumMod val="40000"/>
                        <a:lumOff val="60000"/>
                      </a:schemeClr>
                    </a:solidFill>
                  </a:tcPr>
                </a:tc>
                <a:tc>
                  <a:txBody>
                    <a:bodyPr/>
                    <a:lstStyle/>
                    <a:p>
                      <a:pPr algn="ctr" fontAlgn="b"/>
                      <a:r>
                        <a:rPr lang="en-US" altLang="zh-CN" sz="1600" u="none" strike="noStrike" dirty="0" smtClean="0">
                          <a:effectLst/>
                        </a:rPr>
                        <a:t>0.15**</a:t>
                      </a:r>
                      <a:endParaRPr lang="en-US" altLang="zh-CN" sz="1600" b="0" i="0" u="none" strike="noStrike" dirty="0">
                        <a:solidFill>
                          <a:srgbClr val="000000"/>
                        </a:solidFill>
                        <a:effectLst/>
                        <a:latin typeface="Calibri"/>
                      </a:endParaRPr>
                    </a:p>
                  </a:txBody>
                  <a:tcPr marL="12700" marR="12700" marT="12700" marB="0" anchor="b">
                    <a:lnR w="12700" cap="flat" cmpd="sng" algn="ctr">
                      <a:solidFill>
                        <a:schemeClr val="tx1"/>
                      </a:solidFill>
                      <a:prstDash val="solid"/>
                      <a:round/>
                      <a:headEnd type="none" w="med" len="med"/>
                      <a:tailEnd type="none" w="med" len="med"/>
                    </a:lnR>
                    <a:solidFill>
                      <a:schemeClr val="accent3">
                        <a:lumMod val="40000"/>
                        <a:lumOff val="60000"/>
                      </a:schemeClr>
                    </a:solidFill>
                  </a:tcPr>
                </a:tc>
                <a:extLst>
                  <a:ext uri="{0D108BD9-81ED-4DB2-BD59-A6C34878D82A}">
                    <a16:rowId xmlns:a16="http://schemas.microsoft.com/office/drawing/2014/main" val="10004"/>
                  </a:ext>
                </a:extLst>
              </a:tr>
              <a:tr h="353248">
                <a:tc>
                  <a:txBody>
                    <a:bodyPr/>
                    <a:lstStyle/>
                    <a:p>
                      <a:pPr algn="l" fontAlgn="b"/>
                      <a:r>
                        <a:rPr lang="en-US" sz="1600" b="1" u="none" strike="noStrike" dirty="0" smtClean="0">
                          <a:effectLst/>
                        </a:rPr>
                        <a:t>Genomics</a:t>
                      </a:r>
                      <a:r>
                        <a:rPr lang="en-US" sz="1600" b="1" u="none" strike="noStrike" baseline="0" dirty="0" smtClean="0">
                          <a:effectLst/>
                        </a:rPr>
                        <a:t> carnosine (GEN3)</a:t>
                      </a:r>
                      <a:endParaRPr lang="en-US" sz="1600" b="1"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pPr algn="ctr" fontAlgn="b"/>
                      <a:r>
                        <a:rPr lang="en-US" altLang="zh-CN" sz="1600" b="1" u="none" strike="noStrike" dirty="0">
                          <a:effectLst/>
                        </a:rPr>
                        <a:t>-</a:t>
                      </a:r>
                      <a:r>
                        <a:rPr lang="en-US" altLang="zh-CN" sz="1600" b="1" u="none" strike="noStrike" dirty="0" smtClean="0">
                          <a:effectLst/>
                        </a:rPr>
                        <a:t>2.68***</a:t>
                      </a:r>
                      <a:endParaRPr lang="en-US" altLang="zh-CN" sz="1600" b="1" i="0" u="none" strike="noStrike" dirty="0">
                        <a:solidFill>
                          <a:srgbClr val="000000"/>
                        </a:solidFill>
                        <a:effectLst/>
                        <a:latin typeface="Calibri"/>
                      </a:endParaRPr>
                    </a:p>
                  </a:txBody>
                  <a:tcPr marL="12700" marR="12700" marT="12700" marB="0" anchor="b">
                    <a:lnR w="12700" cap="flat" cmpd="sng" algn="ctr">
                      <a:solidFill>
                        <a:schemeClr val="tx1"/>
                      </a:solidFill>
                      <a:prstDash val="solid"/>
                      <a:round/>
                      <a:headEnd type="none" w="med" len="med"/>
                      <a:tailEnd type="none" w="med" len="med"/>
                    </a:lnR>
                    <a:solidFill>
                      <a:schemeClr val="accent2">
                        <a:lumMod val="20000"/>
                        <a:lumOff val="80000"/>
                      </a:schemeClr>
                    </a:solidFill>
                  </a:tcPr>
                </a:tc>
                <a:tc>
                  <a:txBody>
                    <a:bodyPr/>
                    <a:lstStyle/>
                    <a:p>
                      <a:pPr algn="l" fontAlgn="b"/>
                      <a:r>
                        <a:rPr lang="en-US" sz="1600" b="1" u="none" strike="noStrike" dirty="0" smtClean="0">
                          <a:effectLst/>
                        </a:rPr>
                        <a:t>Genomic familiarity gen3</a:t>
                      </a:r>
                      <a:endParaRPr lang="en-US" sz="1600" b="1" i="0" u="none" strike="noStrike" dirty="0">
                        <a:solidFill>
                          <a:srgbClr val="000000"/>
                        </a:solidFill>
                        <a:effectLst/>
                        <a:latin typeface="+mn-lt"/>
                      </a:endParaRPr>
                    </a:p>
                  </a:txBody>
                  <a:tcPr marL="12700" marR="12700" marT="1270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altLang="zh-CN" sz="1600" b="1" u="none" strike="noStrike" dirty="0" smtClean="0">
                          <a:effectLst/>
                        </a:rPr>
                        <a:t>0.14*</a:t>
                      </a:r>
                      <a:endParaRPr lang="en-US" altLang="zh-CN" sz="1600" b="1" i="0" u="none" strike="noStrike" dirty="0">
                        <a:solidFill>
                          <a:srgbClr val="000000"/>
                        </a:solidFill>
                        <a:effectLst/>
                        <a:latin typeface="Calibri"/>
                      </a:endParaRPr>
                    </a:p>
                  </a:txBody>
                  <a:tcPr marL="12700" marR="12700" marT="1270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353248">
                <a:tc>
                  <a:txBody>
                    <a:bodyPr/>
                    <a:lstStyle/>
                    <a:p>
                      <a:pPr algn="l" fontAlgn="b"/>
                      <a:r>
                        <a:rPr lang="en-US" sz="1600" u="none" strike="noStrike" dirty="0" smtClean="0">
                          <a:effectLst/>
                        </a:rPr>
                        <a:t>Antibiotic therapeutic use</a:t>
                      </a:r>
                      <a:endParaRPr lang="en-US" sz="1600" b="0"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pPr algn="ctr" fontAlgn="b"/>
                      <a:r>
                        <a:rPr lang="en-US" altLang="zh-CN" sz="1600" u="none" strike="noStrike" dirty="0" smtClean="0">
                          <a:effectLst/>
                        </a:rPr>
                        <a:t>0.93*</a:t>
                      </a:r>
                      <a:endParaRPr lang="en-US" altLang="zh-CN" sz="1600" b="0" i="0" u="none" strike="noStrike" dirty="0">
                        <a:solidFill>
                          <a:srgbClr val="000000"/>
                        </a:solidFill>
                        <a:effectLst/>
                        <a:latin typeface="Calibri"/>
                      </a:endParaRPr>
                    </a:p>
                  </a:txBody>
                  <a:tcPr marL="12700" marR="12700" marT="12700" marB="0" anchor="b">
                    <a:solidFill>
                      <a:schemeClr val="accent2">
                        <a:lumMod val="20000"/>
                        <a:lumOff val="80000"/>
                      </a:schemeClr>
                    </a:solidFill>
                  </a:tcPr>
                </a:tc>
                <a:tc>
                  <a:txBody>
                    <a:bodyPr/>
                    <a:lstStyle/>
                    <a:p>
                      <a:endParaRPr lang="zh-CN" altLang="en-US" dirty="0"/>
                    </a:p>
                  </a:txBody>
                  <a:tcPr marL="12700" marR="12700" marT="12700"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endParaRPr lang="zh-CN" altLang="en-US" dirty="0"/>
                    </a:p>
                  </a:txBody>
                  <a:tcPr marL="12700" marR="12700" marT="12700" marB="0" anchor="b">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006"/>
                  </a:ext>
                </a:extLst>
              </a:tr>
              <a:tr h="353248">
                <a:tc>
                  <a:txBody>
                    <a:bodyPr/>
                    <a:lstStyle/>
                    <a:p>
                      <a:pPr algn="l" fontAlgn="b"/>
                      <a:r>
                        <a:rPr lang="en-US" sz="1600" u="none" strike="noStrike" dirty="0" smtClean="0">
                          <a:effectLst/>
                        </a:rPr>
                        <a:t>Male gen2</a:t>
                      </a:r>
                      <a:endParaRPr lang="en-US"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0.21**</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endParaRPr lang="zh-CN" altLang="en-US" dirty="0"/>
                    </a:p>
                  </a:txBody>
                  <a:tcPr marL="12700" marR="12700" marT="12700" marB="0" anchor="b">
                    <a:solidFill>
                      <a:schemeClr val="accent3">
                        <a:lumMod val="20000"/>
                        <a:lumOff val="80000"/>
                      </a:schemeClr>
                    </a:solidFill>
                  </a:tcPr>
                </a:tc>
                <a:tc>
                  <a:txBody>
                    <a:bodyPr/>
                    <a:lstStyle/>
                    <a:p>
                      <a:endParaRPr lang="zh-CN" altLang="en-US" dirty="0"/>
                    </a:p>
                  </a:txBody>
                  <a:tcPr marL="12700" marR="12700" marT="12700" marB="0" anchor="b">
                    <a:solidFill>
                      <a:schemeClr val="accent3">
                        <a:lumMod val="20000"/>
                        <a:lumOff val="80000"/>
                      </a:schemeClr>
                    </a:solidFill>
                  </a:tcPr>
                </a:tc>
                <a:extLst>
                  <a:ext uri="{0D108BD9-81ED-4DB2-BD59-A6C34878D82A}">
                    <a16:rowId xmlns:a16="http://schemas.microsoft.com/office/drawing/2014/main" val="10007"/>
                  </a:ext>
                </a:extLst>
              </a:tr>
              <a:tr h="353248">
                <a:tc>
                  <a:txBody>
                    <a:bodyPr/>
                    <a:lstStyle/>
                    <a:p>
                      <a:pPr algn="l" fontAlgn="b"/>
                      <a:r>
                        <a:rPr lang="en-US" sz="1600" b="1" u="none" strike="noStrike" dirty="0" smtClean="0">
                          <a:effectLst/>
                        </a:rPr>
                        <a:t>Male gen3</a:t>
                      </a:r>
                      <a:endParaRPr lang="en-US"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b="1" u="none" strike="noStrike" dirty="0" smtClean="0">
                          <a:effectLst/>
                        </a:rPr>
                        <a:t>0.21**</a:t>
                      </a:r>
                      <a:endParaRPr lang="en-US" altLang="zh-CN"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endParaRPr lang="zh-CN" altLang="en-US" dirty="0"/>
                    </a:p>
                  </a:txBody>
                  <a:tcPr marL="12700" marR="12700" marT="12700" marB="0" anchor="b">
                    <a:solidFill>
                      <a:schemeClr val="accent3">
                        <a:lumMod val="20000"/>
                        <a:lumOff val="80000"/>
                      </a:schemeClr>
                    </a:solidFill>
                  </a:tcPr>
                </a:tc>
                <a:tc>
                  <a:txBody>
                    <a:bodyPr/>
                    <a:lstStyle/>
                    <a:p>
                      <a:endParaRPr lang="zh-CN" altLang="en-US" dirty="0"/>
                    </a:p>
                  </a:txBody>
                  <a:tcPr marL="12700" marR="12700" marT="12700" marB="0" anchor="b">
                    <a:solidFill>
                      <a:schemeClr val="accent3">
                        <a:lumMod val="20000"/>
                        <a:lumOff val="80000"/>
                      </a:schemeClr>
                    </a:solidFill>
                  </a:tcPr>
                </a:tc>
                <a:extLst>
                  <a:ext uri="{0D108BD9-81ED-4DB2-BD59-A6C34878D82A}">
                    <a16:rowId xmlns:a16="http://schemas.microsoft.com/office/drawing/2014/main" val="10008"/>
                  </a:ext>
                </a:extLst>
              </a:tr>
              <a:tr h="353248">
                <a:tc>
                  <a:txBody>
                    <a:bodyPr/>
                    <a:lstStyle/>
                    <a:p>
                      <a:pPr algn="l" fontAlgn="b"/>
                      <a:r>
                        <a:rPr lang="en-US" sz="1600" u="none" strike="noStrike" dirty="0" err="1" smtClean="0">
                          <a:effectLst/>
                        </a:rPr>
                        <a:t>Educ</a:t>
                      </a:r>
                      <a:r>
                        <a:rPr lang="en-US" sz="1600" u="none" strike="noStrike" dirty="0" smtClean="0">
                          <a:effectLst/>
                        </a:rPr>
                        <a:t> gen2</a:t>
                      </a:r>
                      <a:endParaRPr lang="en-US"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0.05*</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l" fontAlgn="b"/>
                      <a:r>
                        <a:rPr lang="en-US" sz="1600" u="none" strike="noStrike" dirty="0" smtClean="0">
                          <a:effectLst/>
                        </a:rPr>
                        <a:t>Biotech support gen1</a:t>
                      </a:r>
                      <a:endParaRPr lang="en-US"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0.44***</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09"/>
                  </a:ext>
                </a:extLst>
              </a:tr>
              <a:tr h="353248">
                <a:tc>
                  <a:txBody>
                    <a:bodyPr/>
                    <a:lstStyle/>
                    <a:p>
                      <a:pPr algn="l" fontAlgn="b"/>
                      <a:r>
                        <a:rPr lang="en-US" sz="1600" b="1" u="none" strike="noStrike" dirty="0" smtClean="0">
                          <a:effectLst/>
                        </a:rPr>
                        <a:t>Income gen3</a:t>
                      </a:r>
                      <a:endParaRPr lang="en-US"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b="1" u="none" strike="noStrike" dirty="0" smtClean="0">
                          <a:effectLst/>
                        </a:rPr>
                        <a:t>-0.004**</a:t>
                      </a:r>
                      <a:endParaRPr lang="en-US" altLang="zh-CN"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l" fontAlgn="b"/>
                      <a:r>
                        <a:rPr lang="en-US" sz="1600" u="none" strike="noStrike" dirty="0" smtClean="0">
                          <a:effectLst/>
                        </a:rPr>
                        <a:t>Biotech support gen2</a:t>
                      </a:r>
                      <a:endParaRPr lang="en-US" sz="1600" b="0" i="0" u="none" strike="noStrike" dirty="0">
                        <a:solidFill>
                          <a:srgbClr val="000000"/>
                        </a:solidFill>
                        <a:effectLst/>
                        <a:latin typeface="+mn-lt"/>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0.83***</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10"/>
                  </a:ext>
                </a:extLst>
              </a:tr>
              <a:tr h="353248">
                <a:tc>
                  <a:txBody>
                    <a:bodyPr/>
                    <a:lstStyle/>
                    <a:p>
                      <a:pPr algn="l" fontAlgn="b"/>
                      <a:r>
                        <a:rPr lang="en-US" sz="1600" u="none" strike="noStrike" dirty="0" smtClean="0">
                          <a:effectLst/>
                        </a:rPr>
                        <a:t>General</a:t>
                      </a:r>
                      <a:r>
                        <a:rPr lang="en-US" sz="1600" u="none" strike="noStrike" baseline="0" dirty="0" smtClean="0">
                          <a:effectLst/>
                        </a:rPr>
                        <a:t> trust gen1</a:t>
                      </a:r>
                      <a:endParaRPr lang="en-US"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0.49***</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l" fontAlgn="b"/>
                      <a:r>
                        <a:rPr lang="en-US" sz="1600" b="1" u="none" strike="noStrike" dirty="0" smtClean="0">
                          <a:effectLst/>
                        </a:rPr>
                        <a:t>Biotech support gen3</a:t>
                      </a:r>
                      <a:endParaRPr lang="en-US" sz="1600" b="1" i="0" u="none" strike="noStrike" dirty="0">
                        <a:solidFill>
                          <a:srgbClr val="000000"/>
                        </a:solidFill>
                        <a:effectLst/>
                        <a:latin typeface="+mn-lt"/>
                      </a:endParaRPr>
                    </a:p>
                  </a:txBody>
                  <a:tcPr marL="12700" marR="12700" marT="12700" marB="0" anchor="b">
                    <a:solidFill>
                      <a:schemeClr val="accent3">
                        <a:lumMod val="40000"/>
                        <a:lumOff val="60000"/>
                      </a:schemeClr>
                    </a:solidFill>
                  </a:tcPr>
                </a:tc>
                <a:tc>
                  <a:txBody>
                    <a:bodyPr/>
                    <a:lstStyle/>
                    <a:p>
                      <a:pPr algn="ctr" fontAlgn="b"/>
                      <a:r>
                        <a:rPr lang="en-US" altLang="zh-CN" sz="1600" b="1" u="none" strike="noStrike" dirty="0" smtClean="0">
                          <a:effectLst/>
                        </a:rPr>
                        <a:t>0.66***</a:t>
                      </a:r>
                      <a:endParaRPr lang="en-US" altLang="zh-CN"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11"/>
                  </a:ext>
                </a:extLst>
              </a:tr>
              <a:tr h="353248">
                <a:tc>
                  <a:txBody>
                    <a:bodyPr/>
                    <a:lstStyle/>
                    <a:p>
                      <a:pPr algn="l" fontAlgn="b"/>
                      <a:r>
                        <a:rPr lang="en-US" sz="1600" b="0" i="0" u="none" strike="noStrike" dirty="0" smtClean="0">
                          <a:solidFill>
                            <a:schemeClr val="dk1"/>
                          </a:solidFill>
                          <a:effectLst/>
                          <a:latin typeface="+mn-lt"/>
                        </a:rPr>
                        <a:t>General</a:t>
                      </a:r>
                      <a:r>
                        <a:rPr lang="en-US" sz="1600" b="0" i="0" u="none" strike="noStrike" baseline="0" dirty="0" smtClean="0">
                          <a:solidFill>
                            <a:schemeClr val="dk1"/>
                          </a:solidFill>
                          <a:effectLst/>
                          <a:latin typeface="+mn-lt"/>
                        </a:rPr>
                        <a:t> trust gen2</a:t>
                      </a:r>
                      <a:endParaRPr lang="en-US"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0.52***</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l" fontAlgn="b"/>
                      <a:r>
                        <a:rPr lang="en-US" sz="1600" u="none" strike="noStrike" dirty="0" smtClean="0">
                          <a:effectLst/>
                        </a:rPr>
                        <a:t>Biotech</a:t>
                      </a:r>
                      <a:r>
                        <a:rPr lang="en-US" sz="1600" u="none" strike="noStrike" baseline="0" dirty="0" smtClean="0">
                          <a:effectLst/>
                        </a:rPr>
                        <a:t> support antibiotic </a:t>
                      </a:r>
                      <a:endParaRPr lang="en-US"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0.13*</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12"/>
                  </a:ext>
                </a:extLst>
              </a:tr>
              <a:tr h="405633">
                <a:tc>
                  <a:txBody>
                    <a:bodyPr/>
                    <a:lstStyle/>
                    <a:p>
                      <a:pPr algn="l" fontAlgn="b"/>
                      <a:r>
                        <a:rPr lang="en-US" sz="1600" b="1" u="none" strike="noStrike" dirty="0" smtClean="0">
                          <a:effectLst/>
                        </a:rPr>
                        <a:t>General trust gen3 </a:t>
                      </a:r>
                      <a:endParaRPr lang="en-US"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b="1" u="none" strike="noStrike" dirty="0" smtClean="0">
                          <a:effectLst/>
                        </a:rPr>
                        <a:t>0.58***</a:t>
                      </a:r>
                      <a:endParaRPr lang="en-US" altLang="zh-CN"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l" fontAlgn="b"/>
                      <a:endParaRPr lang="zh-CN" altLang="en-US" sz="1600" b="0" i="0" u="none" strike="noStrike" dirty="0">
                        <a:solidFill>
                          <a:srgbClr val="000000"/>
                        </a:solidFill>
                        <a:effectLst/>
                        <a:latin typeface="Arial"/>
                      </a:endParaRPr>
                    </a:p>
                  </a:txBody>
                  <a:tcPr marL="12700" marR="12700" marT="12700" marB="0" anchor="b">
                    <a:solidFill>
                      <a:schemeClr val="accent3">
                        <a:lumMod val="40000"/>
                        <a:lumOff val="60000"/>
                      </a:schemeClr>
                    </a:solidFill>
                  </a:tcPr>
                </a:tc>
                <a:tc>
                  <a:txBody>
                    <a:bodyPr/>
                    <a:lstStyle/>
                    <a:p>
                      <a:pPr algn="ctr" fontAlgn="b"/>
                      <a:endParaRPr lang="zh-CN" altLang="en-US" sz="1600" b="0" i="0" u="none" strike="noStrike" dirty="0">
                        <a:solidFill>
                          <a:srgbClr val="000000"/>
                        </a:solidFill>
                        <a:effectLst/>
                        <a:latin typeface="宋体"/>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13"/>
                  </a:ext>
                </a:extLst>
              </a:tr>
            </a:tbl>
          </a:graphicData>
        </a:graphic>
      </p:graphicFrame>
      <p:sp>
        <p:nvSpPr>
          <p:cNvPr id="4" name="Title 1"/>
          <p:cNvSpPr txBox="1">
            <a:spLocks/>
          </p:cNvSpPr>
          <p:nvPr/>
        </p:nvSpPr>
        <p:spPr>
          <a:xfrm>
            <a:off x="768349" y="259152"/>
            <a:ext cx="7813675" cy="664774"/>
          </a:xfrm>
          <a:prstGeom prst="rect">
            <a:avLst/>
          </a:prstGeom>
          <a:solidFill>
            <a:srgbClr val="92D050"/>
          </a:solid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en-CA" altLang="zh-CN" sz="3200" b="1" dirty="0">
                <a:solidFill>
                  <a:prstClr val="white"/>
                </a:solidFill>
              </a:rPr>
              <a:t>First </a:t>
            </a:r>
            <a:r>
              <a:rPr kumimoji="1" lang="en-CA" altLang="zh-CN" sz="3200" b="1" dirty="0" smtClean="0">
                <a:solidFill>
                  <a:prstClr val="white"/>
                </a:solidFill>
              </a:rPr>
              <a:t>Choice E</a:t>
            </a:r>
            <a:r>
              <a:rPr kumimoji="1" lang="en-CA" altLang="zh-CN" sz="3200" dirty="0" smtClean="0">
                <a:solidFill>
                  <a:prstClr val="white"/>
                </a:solidFill>
              </a:rPr>
              <a:t>xperiment: Regression Coefficients </a:t>
            </a:r>
            <a:endParaRPr kumimoji="1" lang="zh-CN" altLang="en-US" sz="3200" dirty="0">
              <a:solidFill>
                <a:prstClr val="white"/>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202817022"/>
              </p:ext>
            </p:extLst>
          </p:nvPr>
        </p:nvGraphicFramePr>
        <p:xfrm>
          <a:off x="4387739" y="3789040"/>
          <a:ext cx="4402132" cy="1059744"/>
        </p:xfrm>
        <a:graphic>
          <a:graphicData uri="http://schemas.openxmlformats.org/drawingml/2006/table">
            <a:tbl>
              <a:tblPr>
                <a:tableStyleId>{073A0DAA-6AF3-43AB-8588-CEC1D06C72B9}</a:tableStyleId>
              </a:tblPr>
              <a:tblGrid>
                <a:gridCol w="3041817">
                  <a:extLst>
                    <a:ext uri="{9D8B030D-6E8A-4147-A177-3AD203B41FA5}">
                      <a16:colId xmlns:a16="http://schemas.microsoft.com/office/drawing/2014/main" val="20000"/>
                    </a:ext>
                  </a:extLst>
                </a:gridCol>
                <a:gridCol w="1360315">
                  <a:extLst>
                    <a:ext uri="{9D8B030D-6E8A-4147-A177-3AD203B41FA5}">
                      <a16:colId xmlns:a16="http://schemas.microsoft.com/office/drawing/2014/main" val="20001"/>
                    </a:ext>
                  </a:extLst>
                </a:gridCol>
              </a:tblGrid>
              <a:tr h="353248">
                <a:tc>
                  <a:txBody>
                    <a:bodyPr/>
                    <a:lstStyle/>
                    <a:p>
                      <a:pPr algn="l" fontAlgn="b"/>
                      <a:r>
                        <a:rPr lang="en-US" sz="1600" u="none" strike="noStrike" dirty="0" smtClean="0">
                          <a:effectLst/>
                        </a:rPr>
                        <a:t>Natural antibiotic</a:t>
                      </a:r>
                      <a:endParaRPr lang="en-US"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-0.08***</a:t>
                      </a:r>
                      <a:endParaRPr lang="en-US" altLang="zh-CN" sz="1600" b="0"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00"/>
                  </a:ext>
                </a:extLst>
              </a:tr>
              <a:tr h="353248">
                <a:tc>
                  <a:txBody>
                    <a:bodyPr/>
                    <a:lstStyle/>
                    <a:p>
                      <a:pPr algn="l" fontAlgn="b"/>
                      <a:r>
                        <a:rPr lang="en-US" sz="1600" u="none" strike="noStrike" dirty="0" smtClean="0">
                          <a:effectLst/>
                        </a:rPr>
                        <a:t>Myth nature 1 gen3</a:t>
                      </a:r>
                      <a:endParaRPr lang="en-US"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-0.28*</a:t>
                      </a:r>
                      <a:endParaRPr lang="en-US" altLang="zh-CN"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01"/>
                  </a:ext>
                </a:extLst>
              </a:tr>
              <a:tr h="353248">
                <a:tc>
                  <a:txBody>
                    <a:bodyPr/>
                    <a:lstStyle/>
                    <a:p>
                      <a:pPr algn="l" fontAlgn="b"/>
                      <a:r>
                        <a:rPr lang="en-US" sz="1600" u="none" strike="noStrike" dirty="0" smtClean="0">
                          <a:effectLst/>
                        </a:rPr>
                        <a:t>Myth nature 2 gen3</a:t>
                      </a:r>
                      <a:endParaRPr lang="en-US"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tc>
                  <a:txBody>
                    <a:bodyPr/>
                    <a:lstStyle/>
                    <a:p>
                      <a:pPr algn="ctr" fontAlgn="b"/>
                      <a:r>
                        <a:rPr lang="en-US" altLang="zh-CN" sz="1600" u="none" strike="noStrike" dirty="0" smtClean="0">
                          <a:effectLst/>
                        </a:rPr>
                        <a:t>-0.28*</a:t>
                      </a:r>
                      <a:endParaRPr lang="en-US" altLang="zh-CN" sz="1600" b="1" i="0" u="none" strike="noStrike" dirty="0">
                        <a:solidFill>
                          <a:srgbClr val="000000"/>
                        </a:solidFill>
                        <a:effectLst/>
                        <a:latin typeface="Calibri"/>
                      </a:endParaRPr>
                    </a:p>
                  </a:txBody>
                  <a:tcPr marL="12700" marR="12700" marT="12700" marB="0" anchor="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
        <p:nvSpPr>
          <p:cNvPr id="7" name="Rectangle 6"/>
          <p:cNvSpPr/>
          <p:nvPr/>
        </p:nvSpPr>
        <p:spPr>
          <a:xfrm>
            <a:off x="179512" y="5625440"/>
            <a:ext cx="4180016" cy="103857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68153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bostockeuropeantraceabilitypresentationfinal-150522051951-lva1-app6891/95/the-development-and-implementation-of-european-regulations-for-fish-and-shellfish-traceability-3-638.jpg?cb=1432272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8" y="1499616"/>
            <a:ext cx="6251366" cy="47120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648" y="6211669"/>
            <a:ext cx="5632704" cy="477054"/>
          </a:xfrm>
          <a:prstGeom prst="rect">
            <a:avLst/>
          </a:prstGeom>
        </p:spPr>
        <p:txBody>
          <a:bodyPr wrap="square">
            <a:spAutoFit/>
          </a:bodyPr>
          <a:lstStyle/>
          <a:p>
            <a:r>
              <a:rPr lang="en-US" sz="900" dirty="0" smtClean="0"/>
              <a:t>John </a:t>
            </a:r>
            <a:r>
              <a:rPr lang="en-US" sz="900" dirty="0" err="1" smtClean="0"/>
              <a:t>Bostock</a:t>
            </a:r>
            <a:r>
              <a:rPr lang="en-US" sz="900" dirty="0" smtClean="0"/>
              <a:t>, The </a:t>
            </a:r>
            <a:r>
              <a:rPr lang="en-US" sz="900" dirty="0"/>
              <a:t>development and implementation of European regulations for (fish and shellfish) </a:t>
            </a:r>
            <a:r>
              <a:rPr lang="en-US" sz="900" dirty="0" smtClean="0"/>
              <a:t>traceability, </a:t>
            </a:r>
            <a:r>
              <a:rPr lang="en-US" sz="800" dirty="0" smtClean="0">
                <a:solidFill>
                  <a:srgbClr val="3B3835"/>
                </a:solidFill>
                <a:latin typeface="Helvetica Neue"/>
              </a:rPr>
              <a:t>Presentation </a:t>
            </a:r>
            <a:r>
              <a:rPr lang="en-US" sz="800" dirty="0">
                <a:solidFill>
                  <a:srgbClr val="3B3835"/>
                </a:solidFill>
                <a:latin typeface="Helvetica Neue"/>
              </a:rPr>
              <a:t>given at the Symposium on seafood traceability and certification </a:t>
            </a:r>
            <a:r>
              <a:rPr lang="en-US" sz="800" dirty="0" err="1">
                <a:solidFill>
                  <a:srgbClr val="3B3835"/>
                </a:solidFill>
                <a:latin typeface="Helvetica Neue"/>
              </a:rPr>
              <a:t>organised</a:t>
            </a:r>
            <a:r>
              <a:rPr lang="en-US" sz="800" dirty="0">
                <a:solidFill>
                  <a:srgbClr val="3B3835"/>
                </a:solidFill>
                <a:latin typeface="Helvetica Neue"/>
              </a:rPr>
              <a:t> by Aqua-</a:t>
            </a:r>
            <a:r>
              <a:rPr lang="en-US" sz="800" dirty="0" err="1">
                <a:solidFill>
                  <a:srgbClr val="3B3835"/>
                </a:solidFill>
                <a:latin typeface="Helvetica Neue"/>
              </a:rPr>
              <a:t>Int</a:t>
            </a:r>
            <a:r>
              <a:rPr lang="en-US" sz="800" dirty="0">
                <a:solidFill>
                  <a:srgbClr val="3B3835"/>
                </a:solidFill>
                <a:latin typeface="Helvetica Neue"/>
              </a:rPr>
              <a:t> on behalf of the Korean Ministry of Oceans and Fisheries and Korean Fisheries Association, Busan, South Korea, 22 May 2015.</a:t>
            </a:r>
            <a:endParaRPr lang="en-US" sz="800" dirty="0"/>
          </a:p>
        </p:txBody>
      </p:sp>
      <p:pic>
        <p:nvPicPr>
          <p:cNvPr id="5" name="Picture 4"/>
          <p:cNvPicPr>
            <a:picLocks noChangeAspect="1"/>
          </p:cNvPicPr>
          <p:nvPr/>
        </p:nvPicPr>
        <p:blipFill>
          <a:blip r:embed="rId3"/>
          <a:stretch>
            <a:fillRect/>
          </a:stretch>
        </p:blipFill>
        <p:spPr>
          <a:xfrm>
            <a:off x="5925312" y="0"/>
            <a:ext cx="3218688" cy="2414016"/>
          </a:xfrm>
          <a:prstGeom prst="rect">
            <a:avLst/>
          </a:prstGeom>
        </p:spPr>
      </p:pic>
      <p:sp>
        <p:nvSpPr>
          <p:cNvPr id="6" name="Rectangle 5"/>
          <p:cNvSpPr/>
          <p:nvPr/>
        </p:nvSpPr>
        <p:spPr>
          <a:xfrm>
            <a:off x="1152144" y="239744"/>
            <a:ext cx="4572000" cy="1477328"/>
          </a:xfrm>
          <a:prstGeom prst="rect">
            <a:avLst/>
          </a:prstGeom>
        </p:spPr>
        <p:txBody>
          <a:bodyPr>
            <a:spAutoFit/>
          </a:bodyPr>
          <a:lstStyle/>
          <a:p>
            <a:r>
              <a:rPr lang="en-US" dirty="0">
                <a:solidFill>
                  <a:srgbClr val="000000"/>
                </a:solidFill>
                <a:latin typeface="Verdana" panose="020B0604030504040204" pitchFamily="34" charset="0"/>
              </a:rPr>
              <a:t>The press photographed </a:t>
            </a:r>
            <a:r>
              <a:rPr lang="en-US" dirty="0" err="1">
                <a:solidFill>
                  <a:srgbClr val="000000"/>
                </a:solidFill>
                <a:latin typeface="Verdana" panose="020B0604030504040204" pitchFamily="34" charset="0"/>
              </a:rPr>
              <a:t>Mr</a:t>
            </a:r>
            <a:r>
              <a:rPr lang="en-US" dirty="0">
                <a:solidFill>
                  <a:srgbClr val="000000"/>
                </a:solidFill>
                <a:latin typeface="Verdana" panose="020B0604030504040204" pitchFamily="34" charset="0"/>
              </a:rPr>
              <a:t> Gummer - then Agriculture Minister in the Conservative government - tucking into the burger with his little girl at a boat show in Suffolk on May 6 1990.</a:t>
            </a:r>
            <a:endParaRPr lang="en-US" dirty="0"/>
          </a:p>
        </p:txBody>
      </p:sp>
      <p:pic>
        <p:nvPicPr>
          <p:cNvPr id="1028" name="Picture 4" descr="Image result for bse crisis 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592" y="2962656"/>
            <a:ext cx="3057753"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88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0214768"/>
              </p:ext>
            </p:extLst>
          </p:nvPr>
        </p:nvGraphicFramePr>
        <p:xfrm>
          <a:off x="562233" y="1284793"/>
          <a:ext cx="7678942" cy="4977110"/>
        </p:xfrm>
        <a:graphic>
          <a:graphicData uri="http://schemas.openxmlformats.org/drawingml/2006/table">
            <a:tbl>
              <a:tblPr firstRow="1" firstCol="1" bandRow="1">
                <a:tableStyleId>{5C22544A-7EE6-4342-B048-85BDC9FD1C3A}</a:tableStyleId>
              </a:tblPr>
              <a:tblGrid>
                <a:gridCol w="2427646">
                  <a:extLst>
                    <a:ext uri="{9D8B030D-6E8A-4147-A177-3AD203B41FA5}">
                      <a16:colId xmlns:a16="http://schemas.microsoft.com/office/drawing/2014/main" val="1254144169"/>
                    </a:ext>
                  </a:extLst>
                </a:gridCol>
                <a:gridCol w="1616846">
                  <a:extLst>
                    <a:ext uri="{9D8B030D-6E8A-4147-A177-3AD203B41FA5}">
                      <a16:colId xmlns:a16="http://schemas.microsoft.com/office/drawing/2014/main" val="237526373"/>
                    </a:ext>
                  </a:extLst>
                </a:gridCol>
                <a:gridCol w="1817225">
                  <a:extLst>
                    <a:ext uri="{9D8B030D-6E8A-4147-A177-3AD203B41FA5}">
                      <a16:colId xmlns:a16="http://schemas.microsoft.com/office/drawing/2014/main" val="294207747"/>
                    </a:ext>
                  </a:extLst>
                </a:gridCol>
                <a:gridCol w="1817225">
                  <a:extLst>
                    <a:ext uri="{9D8B030D-6E8A-4147-A177-3AD203B41FA5}">
                      <a16:colId xmlns:a16="http://schemas.microsoft.com/office/drawing/2014/main" val="1626418411"/>
                    </a:ext>
                  </a:extLst>
                </a:gridCol>
              </a:tblGrid>
              <a:tr h="286466">
                <a:tc>
                  <a:txBody>
                    <a:bodyPr/>
                    <a:lstStyle/>
                    <a:p>
                      <a:pPr marL="0" marR="0">
                        <a:lnSpc>
                          <a:spcPct val="115000"/>
                        </a:lnSpc>
                        <a:spcBef>
                          <a:spcPts val="0"/>
                        </a:spcBef>
                        <a:spcAft>
                          <a:spcPts val="0"/>
                        </a:spcAft>
                      </a:pPr>
                      <a:r>
                        <a:rPr lang="en-US" sz="1600" dirty="0">
                          <a:effectLst/>
                        </a:rPr>
                        <a:t>Survey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2016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2017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2017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593601"/>
                  </a:ext>
                </a:extLst>
              </a:tr>
              <a:tr h="286466">
                <a:tc>
                  <a:txBody>
                    <a:bodyPr/>
                    <a:lstStyle/>
                    <a:p>
                      <a:pPr marL="0" marR="0">
                        <a:lnSpc>
                          <a:spcPct val="115000"/>
                        </a:lnSpc>
                        <a:spcBef>
                          <a:spcPts val="0"/>
                        </a:spcBef>
                        <a:spcAft>
                          <a:spcPts val="0"/>
                        </a:spcAft>
                      </a:pPr>
                      <a:r>
                        <a:rPr lang="en-US" sz="1600" dirty="0">
                          <a:effectLst/>
                        </a:rPr>
                        <a:t>Animal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Dairy cattle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Pigs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Pigs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1074304"/>
                  </a:ext>
                </a:extLst>
              </a:tr>
              <a:tr h="286466">
                <a:tc>
                  <a:txBody>
                    <a:bodyPr/>
                    <a:lstStyle/>
                    <a:p>
                      <a:pPr marL="0" marR="0">
                        <a:lnSpc>
                          <a:spcPct val="115000"/>
                        </a:lnSpc>
                        <a:spcBef>
                          <a:spcPts val="0"/>
                        </a:spcBef>
                        <a:spcAft>
                          <a:spcPts val="0"/>
                        </a:spcAft>
                      </a:pPr>
                      <a:r>
                        <a:rPr lang="en-US" sz="1600" dirty="0">
                          <a:effectLst/>
                        </a:rPr>
                        <a:t>Technology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Genomics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Genomics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Antibiotics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23529"/>
                  </a:ext>
                </a:extLst>
              </a:tr>
              <a:tr h="286466">
                <a:tc>
                  <a:txBody>
                    <a:bodyPr/>
                    <a:lstStyle/>
                    <a:p>
                      <a:pPr marL="0" marR="0">
                        <a:lnSpc>
                          <a:spcPct val="115000"/>
                        </a:lnSpc>
                        <a:spcBef>
                          <a:spcPts val="0"/>
                        </a:spcBef>
                        <a:spcAft>
                          <a:spcPts val="0"/>
                        </a:spcAft>
                      </a:pPr>
                      <a:r>
                        <a:rPr lang="en-US" sz="1600">
                          <a:effectLst/>
                        </a:rPr>
                        <a:t>Context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Feed efficiency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Disease resilience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Disease treatment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9698079"/>
                  </a:ext>
                </a:extLst>
              </a:tr>
              <a:tr h="590797">
                <a:tc>
                  <a:txBody>
                    <a:bodyPr/>
                    <a:lstStyle/>
                    <a:p>
                      <a:pPr marL="0" marR="0">
                        <a:lnSpc>
                          <a:spcPct val="115000"/>
                        </a:lnSpc>
                        <a:spcBef>
                          <a:spcPts val="0"/>
                        </a:spcBef>
                        <a:spcAft>
                          <a:spcPts val="0"/>
                        </a:spcAft>
                      </a:pPr>
                      <a:r>
                        <a:rPr lang="en-US" sz="1600">
                          <a:effectLst/>
                        </a:rPr>
                        <a:t>Risk perceptions (1. not at all risky … 5. Very risky)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2.59</a:t>
                      </a:r>
                    </a:p>
                    <a:p>
                      <a:pPr marL="0" marR="0" algn="ctr">
                        <a:lnSpc>
                          <a:spcPct val="115000"/>
                        </a:lnSpc>
                        <a:spcBef>
                          <a:spcPts val="0"/>
                        </a:spcBef>
                        <a:spcAft>
                          <a:spcPts val="0"/>
                        </a:spcAft>
                      </a:pPr>
                      <a:r>
                        <a:rPr lang="en-US" sz="16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2.56</a:t>
                      </a:r>
                    </a:p>
                    <a:p>
                      <a:pPr marL="0" marR="0" algn="ctr">
                        <a:lnSpc>
                          <a:spcPct val="115000"/>
                        </a:lnSpc>
                        <a:spcBef>
                          <a:spcPts val="0"/>
                        </a:spcBef>
                        <a:spcAft>
                          <a:spcPts val="0"/>
                        </a:spcAft>
                      </a:pPr>
                      <a:r>
                        <a:rPr lang="en-US" sz="1600" dirty="0">
                          <a:effectLst/>
                        </a:rPr>
                        <a:t> (0.99)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2.98</a:t>
                      </a:r>
                    </a:p>
                    <a:p>
                      <a:pPr marL="0" marR="0" algn="ctr">
                        <a:lnSpc>
                          <a:spcPct val="115000"/>
                        </a:lnSpc>
                        <a:spcBef>
                          <a:spcPts val="0"/>
                        </a:spcBef>
                        <a:spcAft>
                          <a:spcPts val="0"/>
                        </a:spcAft>
                      </a:pPr>
                      <a:r>
                        <a:rPr lang="en-US" sz="1600">
                          <a:effectLst/>
                        </a:rPr>
                        <a:t>(1.02)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453635"/>
                  </a:ext>
                </a:extLst>
              </a:tr>
              <a:tr h="895126">
                <a:tc>
                  <a:txBody>
                    <a:bodyPr/>
                    <a:lstStyle/>
                    <a:p>
                      <a:pPr marL="0" marR="0">
                        <a:lnSpc>
                          <a:spcPct val="115000"/>
                        </a:lnSpc>
                        <a:spcBef>
                          <a:spcPts val="0"/>
                        </a:spcBef>
                        <a:spcAft>
                          <a:spcPts val="0"/>
                        </a:spcAft>
                      </a:pPr>
                      <a:r>
                        <a:rPr lang="en-US" sz="1600" dirty="0">
                          <a:effectLst/>
                        </a:rPr>
                        <a:t>Benefit perceptions</a:t>
                      </a:r>
                    </a:p>
                    <a:p>
                      <a:pPr marL="0" marR="0">
                        <a:lnSpc>
                          <a:spcPct val="115000"/>
                        </a:lnSpc>
                        <a:spcBef>
                          <a:spcPts val="0"/>
                        </a:spcBef>
                        <a:spcAft>
                          <a:spcPts val="0"/>
                        </a:spcAft>
                      </a:pPr>
                      <a:r>
                        <a:rPr lang="en-US" sz="1600" dirty="0" smtClean="0">
                          <a:effectLst/>
                        </a:rPr>
                        <a:t>(1</a:t>
                      </a:r>
                      <a:r>
                        <a:rPr lang="en-US" sz="1600" dirty="0">
                          <a:effectLst/>
                        </a:rPr>
                        <a:t>. not at all beneficial … 5. very beneficial)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3.07 </a:t>
                      </a:r>
                    </a:p>
                    <a:p>
                      <a:pPr marL="0" marR="0" algn="ctr">
                        <a:lnSpc>
                          <a:spcPct val="115000"/>
                        </a:lnSpc>
                        <a:spcBef>
                          <a:spcPts val="0"/>
                        </a:spcBef>
                        <a:spcAft>
                          <a:spcPts val="0"/>
                        </a:spcAft>
                      </a:pPr>
                      <a:r>
                        <a:rPr lang="en-US" sz="1600">
                          <a:effectLst/>
                        </a:rPr>
                        <a:t>(1.07)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3.19</a:t>
                      </a:r>
                    </a:p>
                    <a:p>
                      <a:pPr marL="0" marR="0" algn="ctr">
                        <a:lnSpc>
                          <a:spcPct val="115000"/>
                        </a:lnSpc>
                        <a:spcBef>
                          <a:spcPts val="0"/>
                        </a:spcBef>
                        <a:spcAft>
                          <a:spcPts val="0"/>
                        </a:spcAft>
                      </a:pPr>
                      <a:r>
                        <a:rPr lang="en-US" sz="1600" dirty="0">
                          <a:effectLst/>
                        </a:rPr>
                        <a:t> (1.06)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2.49</a:t>
                      </a:r>
                    </a:p>
                    <a:p>
                      <a:pPr marL="0" marR="0" algn="ctr">
                        <a:lnSpc>
                          <a:spcPct val="115000"/>
                        </a:lnSpc>
                        <a:spcBef>
                          <a:spcPts val="0"/>
                        </a:spcBef>
                        <a:spcAft>
                          <a:spcPts val="0"/>
                        </a:spcAft>
                      </a:pPr>
                      <a:r>
                        <a:rPr lang="en-US" sz="1600">
                          <a:effectLst/>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160731"/>
                  </a:ext>
                </a:extLst>
              </a:tr>
              <a:tr h="286466">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15000"/>
                        </a:lnSpc>
                        <a:spcBef>
                          <a:spcPts val="0"/>
                        </a:spcBef>
                        <a:spcAft>
                          <a:spcPts val="0"/>
                        </a:spcAft>
                      </a:pPr>
                      <a:r>
                        <a:rPr lang="en-US" sz="1600" dirty="0">
                          <a:effectLst/>
                        </a:rPr>
                        <a:t>Classification of respondents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219813"/>
                  </a:ext>
                </a:extLst>
              </a:tr>
              <a:tr h="590797">
                <a:tc>
                  <a:txBody>
                    <a:bodyPr/>
                    <a:lstStyle/>
                    <a:p>
                      <a:pPr marL="0" marR="0">
                        <a:lnSpc>
                          <a:spcPct val="115000"/>
                        </a:lnSpc>
                        <a:spcBef>
                          <a:spcPts val="0"/>
                        </a:spcBef>
                        <a:spcAft>
                          <a:spcPts val="0"/>
                        </a:spcAft>
                      </a:pPr>
                      <a:r>
                        <a:rPr lang="en-US" sz="1600">
                          <a:effectLst/>
                        </a:rPr>
                        <a:t>Supporters </a:t>
                      </a:r>
                    </a:p>
                    <a:p>
                      <a:pPr marL="0" marR="0">
                        <a:lnSpc>
                          <a:spcPct val="115000"/>
                        </a:lnSpc>
                        <a:spcBef>
                          <a:spcPts val="0"/>
                        </a:spcBef>
                        <a:spcAft>
                          <a:spcPts val="0"/>
                        </a:spcAft>
                      </a:pPr>
                      <a:r>
                        <a:rPr lang="en-US" sz="1600">
                          <a:effectLst/>
                        </a:rPr>
                        <a:t>(Risk&lt;Benefit)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42.1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45.5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rgbClr val="FF0000"/>
                          </a:solidFill>
                          <a:effectLst/>
                        </a:rPr>
                        <a:t>19.3</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7193646"/>
                  </a:ext>
                </a:extLst>
              </a:tr>
              <a:tr h="590797">
                <a:tc>
                  <a:txBody>
                    <a:bodyPr/>
                    <a:lstStyle/>
                    <a:p>
                      <a:pPr marL="0" marR="0">
                        <a:lnSpc>
                          <a:spcPct val="115000"/>
                        </a:lnSpc>
                        <a:spcBef>
                          <a:spcPts val="0"/>
                        </a:spcBef>
                        <a:spcAft>
                          <a:spcPts val="0"/>
                        </a:spcAft>
                      </a:pPr>
                      <a:r>
                        <a:rPr lang="en-US" sz="1600">
                          <a:effectLst/>
                        </a:rPr>
                        <a:t>Doubters</a:t>
                      </a:r>
                    </a:p>
                    <a:p>
                      <a:pPr marL="0" marR="0">
                        <a:lnSpc>
                          <a:spcPct val="115000"/>
                        </a:lnSpc>
                        <a:spcBef>
                          <a:spcPts val="0"/>
                        </a:spcBef>
                        <a:spcAft>
                          <a:spcPts val="0"/>
                        </a:spcAft>
                      </a:pPr>
                      <a:r>
                        <a:rPr lang="en-US" sz="1600">
                          <a:effectLst/>
                        </a:rPr>
                        <a:t>(Risk=Benefit)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38.7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rgbClr val="FF0000"/>
                          </a:solidFill>
                          <a:effectLst/>
                        </a:rPr>
                        <a:t>41.2</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363860"/>
                  </a:ext>
                </a:extLst>
              </a:tr>
              <a:tr h="590797">
                <a:tc>
                  <a:txBody>
                    <a:bodyPr/>
                    <a:lstStyle/>
                    <a:p>
                      <a:pPr marL="0" marR="0">
                        <a:lnSpc>
                          <a:spcPct val="115000"/>
                        </a:lnSpc>
                        <a:spcBef>
                          <a:spcPts val="0"/>
                        </a:spcBef>
                        <a:spcAft>
                          <a:spcPts val="0"/>
                        </a:spcAft>
                      </a:pPr>
                      <a:r>
                        <a:rPr lang="en-US" sz="1600">
                          <a:effectLst/>
                        </a:rPr>
                        <a:t>Opposers</a:t>
                      </a:r>
                    </a:p>
                    <a:p>
                      <a:pPr marL="0" marR="0">
                        <a:lnSpc>
                          <a:spcPct val="115000"/>
                        </a:lnSpc>
                        <a:spcBef>
                          <a:spcPts val="0"/>
                        </a:spcBef>
                        <a:spcAft>
                          <a:spcPts val="0"/>
                        </a:spcAft>
                      </a:pPr>
                      <a:r>
                        <a:rPr lang="en-US" sz="1600">
                          <a:effectLst/>
                        </a:rPr>
                        <a:t>(Risk&gt;Benefit)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rgbClr val="FF0000"/>
                          </a:solidFill>
                          <a:effectLst/>
                        </a:rPr>
                        <a:t>39.5</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3742704"/>
                  </a:ext>
                </a:extLst>
              </a:tr>
              <a:tr h="286466">
                <a:tc>
                  <a:txBody>
                    <a:bodyPr/>
                    <a:lstStyle/>
                    <a:p>
                      <a:pPr marL="0" marR="0">
                        <a:lnSpc>
                          <a:spcPct val="115000"/>
                        </a:lnSpc>
                        <a:spcBef>
                          <a:spcPts val="0"/>
                        </a:spcBef>
                        <a:spcAft>
                          <a:spcPts val="0"/>
                        </a:spcAft>
                      </a:pPr>
                      <a:r>
                        <a:rPr lang="en-US" sz="1600">
                          <a:effectLst/>
                        </a:rPr>
                        <a:t>Sample size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1688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1666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1666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752207"/>
                  </a:ext>
                </a:extLst>
              </a:tr>
            </a:tbl>
          </a:graphicData>
        </a:graphic>
      </p:graphicFrame>
      <p:sp>
        <p:nvSpPr>
          <p:cNvPr id="3" name="Rectangle 2"/>
          <p:cNvSpPr/>
          <p:nvPr/>
        </p:nvSpPr>
        <p:spPr>
          <a:xfrm>
            <a:off x="891250" y="124315"/>
            <a:ext cx="7176303" cy="928459"/>
          </a:xfrm>
          <a:prstGeom prst="rect">
            <a:avLst/>
          </a:prstGeom>
        </p:spPr>
        <p:txBody>
          <a:bodyPr wrap="square">
            <a:spAutoFit/>
          </a:bodyPr>
          <a:lstStyle/>
          <a:p>
            <a:pPr algn="ctr">
              <a:lnSpc>
                <a:spcPct val="115000"/>
              </a:lnSpc>
              <a:spcAft>
                <a:spcPts val="1000"/>
              </a:spcAft>
            </a:pPr>
            <a:r>
              <a:rPr lang="en-US" sz="2000" b="1" dirty="0">
                <a:latin typeface="Calibri" panose="020F0502020204030204" pitchFamily="34" charset="0"/>
                <a:ea typeface="Calibri" panose="020F0502020204030204" pitchFamily="34" charset="0"/>
                <a:cs typeface="Times New Roman" panose="02020603050405020304" pitchFamily="18" charset="0"/>
              </a:rPr>
              <a:t>Human health risk and benefit perceptions for technologies, </a:t>
            </a:r>
            <a:endParaRPr lang="en-US" sz="2000"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Use of Genomics in Selective Breeding 2016  -  </a:t>
            </a:r>
            <a:r>
              <a:rPr lang="en-US" sz="2000" dirty="0">
                <a:latin typeface="Calibri" panose="020F0502020204030204" pitchFamily="34" charset="0"/>
                <a:ea typeface="Calibri" panose="020F0502020204030204" pitchFamily="34" charset="0"/>
                <a:cs typeface="Times New Roman" panose="02020603050405020304" pitchFamily="18" charset="0"/>
              </a:rPr>
              <a:t>2017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662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326681"/>
              </p:ext>
            </p:extLst>
          </p:nvPr>
        </p:nvGraphicFramePr>
        <p:xfrm>
          <a:off x="327454" y="1402495"/>
          <a:ext cx="8544697" cy="3872676"/>
        </p:xfrm>
        <a:graphic>
          <a:graphicData uri="http://schemas.openxmlformats.org/drawingml/2006/table">
            <a:tbl>
              <a:tblPr firstRow="1" firstCol="1" bandRow="1">
                <a:tableStyleId>{5C22544A-7EE6-4342-B048-85BDC9FD1C3A}</a:tableStyleId>
              </a:tblPr>
              <a:tblGrid>
                <a:gridCol w="1426001">
                  <a:extLst>
                    <a:ext uri="{9D8B030D-6E8A-4147-A177-3AD203B41FA5}">
                      <a16:colId xmlns:a16="http://schemas.microsoft.com/office/drawing/2014/main" val="20000"/>
                    </a:ext>
                  </a:extLst>
                </a:gridCol>
                <a:gridCol w="1119242">
                  <a:extLst>
                    <a:ext uri="{9D8B030D-6E8A-4147-A177-3AD203B41FA5}">
                      <a16:colId xmlns:a16="http://schemas.microsoft.com/office/drawing/2014/main" val="20001"/>
                    </a:ext>
                  </a:extLst>
                </a:gridCol>
                <a:gridCol w="1119907">
                  <a:extLst>
                    <a:ext uri="{9D8B030D-6E8A-4147-A177-3AD203B41FA5}">
                      <a16:colId xmlns:a16="http://schemas.microsoft.com/office/drawing/2014/main" val="20002"/>
                    </a:ext>
                  </a:extLst>
                </a:gridCol>
                <a:gridCol w="1119907">
                  <a:extLst>
                    <a:ext uri="{9D8B030D-6E8A-4147-A177-3AD203B41FA5}">
                      <a16:colId xmlns:a16="http://schemas.microsoft.com/office/drawing/2014/main" val="20003"/>
                    </a:ext>
                  </a:extLst>
                </a:gridCol>
                <a:gridCol w="1244341">
                  <a:extLst>
                    <a:ext uri="{9D8B030D-6E8A-4147-A177-3AD203B41FA5}">
                      <a16:colId xmlns:a16="http://schemas.microsoft.com/office/drawing/2014/main" val="20004"/>
                    </a:ext>
                  </a:extLst>
                </a:gridCol>
                <a:gridCol w="1197761">
                  <a:extLst>
                    <a:ext uri="{9D8B030D-6E8A-4147-A177-3AD203B41FA5}">
                      <a16:colId xmlns:a16="http://schemas.microsoft.com/office/drawing/2014/main" val="20005"/>
                    </a:ext>
                  </a:extLst>
                </a:gridCol>
                <a:gridCol w="1317538">
                  <a:extLst>
                    <a:ext uri="{9D8B030D-6E8A-4147-A177-3AD203B41FA5}">
                      <a16:colId xmlns:a16="http://schemas.microsoft.com/office/drawing/2014/main" val="20006"/>
                    </a:ext>
                  </a:extLst>
                </a:gridCol>
              </a:tblGrid>
              <a:tr h="316839">
                <a:tc>
                  <a:txBody>
                    <a:bodyPr/>
                    <a:lstStyle/>
                    <a:p>
                      <a:pPr marL="0" marR="0">
                        <a:lnSpc>
                          <a:spcPct val="115000"/>
                        </a:lnSpc>
                        <a:spcBef>
                          <a:spcPts val="0"/>
                        </a:spcBef>
                        <a:spcAft>
                          <a:spcPts val="0"/>
                        </a:spcAft>
                      </a:pPr>
                      <a:r>
                        <a:rPr lang="en-US" sz="1400" i="1" kern="1200" dirty="0">
                          <a:effectLst/>
                        </a:rPr>
                        <a:t>Survey</a:t>
                      </a:r>
                      <a:endParaRPr lang="en-CA" sz="1100" i="1" dirty="0">
                        <a:effectLst/>
                        <a:latin typeface="Calibri"/>
                        <a:ea typeface="Calibri"/>
                        <a:cs typeface="Times New Roman"/>
                      </a:endParaRPr>
                    </a:p>
                  </a:txBody>
                  <a:tcPr marL="38735" marR="38735" marT="9525" marB="0"/>
                </a:tc>
                <a:tc gridSpan="2">
                  <a:txBody>
                    <a:bodyPr/>
                    <a:lstStyle/>
                    <a:p>
                      <a:pPr marL="0" marR="0" algn="ctr">
                        <a:lnSpc>
                          <a:spcPct val="115000"/>
                        </a:lnSpc>
                        <a:spcBef>
                          <a:spcPts val="0"/>
                        </a:spcBef>
                        <a:spcAft>
                          <a:spcPts val="0"/>
                        </a:spcAft>
                      </a:pPr>
                      <a:r>
                        <a:rPr lang="en-US" sz="1400" kern="1200">
                          <a:effectLst/>
                        </a:rPr>
                        <a:t>2016</a:t>
                      </a:r>
                      <a:endParaRPr lang="en-CA" sz="1100">
                        <a:effectLst/>
                        <a:latin typeface="Calibri"/>
                        <a:ea typeface="Calibri"/>
                        <a:cs typeface="Times New Roman"/>
                      </a:endParaRPr>
                    </a:p>
                  </a:txBody>
                  <a:tcPr marL="38735" marR="38735" marT="9525" marB="0"/>
                </a:tc>
                <a:tc hMerge="1">
                  <a:txBody>
                    <a:bodyPr/>
                    <a:lstStyle/>
                    <a:p>
                      <a:endParaRPr lang="en-CA"/>
                    </a:p>
                  </a:txBody>
                  <a:tcPr/>
                </a:tc>
                <a:tc gridSpan="2">
                  <a:txBody>
                    <a:bodyPr/>
                    <a:lstStyle/>
                    <a:p>
                      <a:pPr marL="0" marR="0" algn="ctr">
                        <a:lnSpc>
                          <a:spcPct val="115000"/>
                        </a:lnSpc>
                        <a:spcBef>
                          <a:spcPts val="0"/>
                        </a:spcBef>
                        <a:spcAft>
                          <a:spcPts val="0"/>
                        </a:spcAft>
                      </a:pPr>
                      <a:r>
                        <a:rPr lang="en-US" sz="1400" kern="1200">
                          <a:effectLst/>
                        </a:rPr>
                        <a:t>2017</a:t>
                      </a:r>
                      <a:endParaRPr lang="en-CA" sz="1100">
                        <a:effectLst/>
                        <a:latin typeface="Calibri"/>
                        <a:ea typeface="Calibri"/>
                        <a:cs typeface="Times New Roman"/>
                      </a:endParaRPr>
                    </a:p>
                  </a:txBody>
                  <a:tcPr marL="38735" marR="38735" marT="9525" marB="0"/>
                </a:tc>
                <a:tc hMerge="1">
                  <a:txBody>
                    <a:bodyPr/>
                    <a:lstStyle/>
                    <a:p>
                      <a:endParaRPr lang="en-CA"/>
                    </a:p>
                  </a:txBody>
                  <a:tcPr/>
                </a:tc>
                <a:tc gridSpan="2">
                  <a:txBody>
                    <a:bodyPr/>
                    <a:lstStyle/>
                    <a:p>
                      <a:pPr marL="0" marR="0" algn="ctr">
                        <a:lnSpc>
                          <a:spcPct val="115000"/>
                        </a:lnSpc>
                        <a:spcBef>
                          <a:spcPts val="0"/>
                        </a:spcBef>
                        <a:spcAft>
                          <a:spcPts val="0"/>
                        </a:spcAft>
                      </a:pPr>
                      <a:r>
                        <a:rPr lang="en-US" sz="1400" kern="1200">
                          <a:effectLst/>
                        </a:rPr>
                        <a:t>2017</a:t>
                      </a:r>
                      <a:endParaRPr lang="en-CA" sz="1100">
                        <a:effectLst/>
                        <a:latin typeface="Calibri"/>
                        <a:ea typeface="Calibri"/>
                        <a:cs typeface="Times New Roman"/>
                      </a:endParaRPr>
                    </a:p>
                  </a:txBody>
                  <a:tcPr marL="38735" marR="38735" marT="9525" marB="0"/>
                </a:tc>
                <a:tc hMerge="1">
                  <a:txBody>
                    <a:bodyPr/>
                    <a:lstStyle/>
                    <a:p>
                      <a:endParaRPr lang="en-CA"/>
                    </a:p>
                  </a:txBody>
                  <a:tcPr/>
                </a:tc>
                <a:extLst>
                  <a:ext uri="{0D108BD9-81ED-4DB2-BD59-A6C34878D82A}">
                    <a16:rowId xmlns:a16="http://schemas.microsoft.com/office/drawing/2014/main" val="10000"/>
                  </a:ext>
                </a:extLst>
              </a:tr>
              <a:tr h="316839">
                <a:tc>
                  <a:txBody>
                    <a:bodyPr/>
                    <a:lstStyle/>
                    <a:p>
                      <a:pPr marL="0" marR="0">
                        <a:lnSpc>
                          <a:spcPct val="115000"/>
                        </a:lnSpc>
                        <a:spcBef>
                          <a:spcPts val="0"/>
                        </a:spcBef>
                        <a:spcAft>
                          <a:spcPts val="0"/>
                        </a:spcAft>
                      </a:pPr>
                      <a:r>
                        <a:rPr lang="en-US" sz="1400" i="1" kern="1200" dirty="0">
                          <a:effectLst/>
                        </a:rPr>
                        <a:t>Animal</a:t>
                      </a:r>
                      <a:endParaRPr lang="en-CA" sz="1100" i="1" dirty="0">
                        <a:effectLst/>
                        <a:latin typeface="Calibri"/>
                        <a:ea typeface="Calibri"/>
                        <a:cs typeface="Times New Roman"/>
                      </a:endParaRPr>
                    </a:p>
                  </a:txBody>
                  <a:tcPr marL="38735" marR="38735" marT="9525" marB="0"/>
                </a:tc>
                <a:tc gridSpan="2">
                  <a:txBody>
                    <a:bodyPr/>
                    <a:lstStyle/>
                    <a:p>
                      <a:pPr marL="0" marR="0" algn="ctr">
                        <a:lnSpc>
                          <a:spcPct val="115000"/>
                        </a:lnSpc>
                        <a:spcBef>
                          <a:spcPts val="0"/>
                        </a:spcBef>
                        <a:spcAft>
                          <a:spcPts val="0"/>
                        </a:spcAft>
                      </a:pPr>
                      <a:r>
                        <a:rPr lang="en-US" sz="1400" kern="1200">
                          <a:effectLst/>
                        </a:rPr>
                        <a:t>Dairy cattle</a:t>
                      </a:r>
                      <a:endParaRPr lang="en-CA" sz="1100">
                        <a:effectLst/>
                        <a:latin typeface="Calibri"/>
                        <a:ea typeface="Calibri"/>
                        <a:cs typeface="Times New Roman"/>
                      </a:endParaRPr>
                    </a:p>
                  </a:txBody>
                  <a:tcPr marL="38735" marR="38735" marT="9525" marB="0"/>
                </a:tc>
                <a:tc hMerge="1">
                  <a:txBody>
                    <a:bodyPr/>
                    <a:lstStyle/>
                    <a:p>
                      <a:endParaRPr lang="en-CA"/>
                    </a:p>
                  </a:txBody>
                  <a:tcPr/>
                </a:tc>
                <a:tc gridSpan="2">
                  <a:txBody>
                    <a:bodyPr/>
                    <a:lstStyle/>
                    <a:p>
                      <a:pPr marL="0" marR="0" algn="ctr">
                        <a:lnSpc>
                          <a:spcPct val="115000"/>
                        </a:lnSpc>
                        <a:spcBef>
                          <a:spcPts val="0"/>
                        </a:spcBef>
                        <a:spcAft>
                          <a:spcPts val="0"/>
                        </a:spcAft>
                      </a:pPr>
                      <a:r>
                        <a:rPr lang="en-US" sz="1400" kern="1200">
                          <a:effectLst/>
                        </a:rPr>
                        <a:t>Pigs</a:t>
                      </a:r>
                      <a:endParaRPr lang="en-CA" sz="1100">
                        <a:effectLst/>
                        <a:latin typeface="Calibri"/>
                        <a:ea typeface="Calibri"/>
                        <a:cs typeface="Times New Roman"/>
                      </a:endParaRPr>
                    </a:p>
                  </a:txBody>
                  <a:tcPr marL="38735" marR="38735" marT="9525" marB="0"/>
                </a:tc>
                <a:tc hMerge="1">
                  <a:txBody>
                    <a:bodyPr/>
                    <a:lstStyle/>
                    <a:p>
                      <a:endParaRPr lang="en-CA"/>
                    </a:p>
                  </a:txBody>
                  <a:tcPr/>
                </a:tc>
                <a:tc gridSpan="2">
                  <a:txBody>
                    <a:bodyPr/>
                    <a:lstStyle/>
                    <a:p>
                      <a:pPr marL="0" marR="0" algn="ctr">
                        <a:lnSpc>
                          <a:spcPct val="115000"/>
                        </a:lnSpc>
                        <a:spcBef>
                          <a:spcPts val="0"/>
                        </a:spcBef>
                        <a:spcAft>
                          <a:spcPts val="0"/>
                        </a:spcAft>
                      </a:pPr>
                      <a:r>
                        <a:rPr lang="en-US" sz="1400" kern="1200">
                          <a:effectLst/>
                        </a:rPr>
                        <a:t>Pigs</a:t>
                      </a:r>
                      <a:endParaRPr lang="en-CA" sz="1100">
                        <a:effectLst/>
                        <a:latin typeface="Calibri"/>
                        <a:ea typeface="Calibri"/>
                        <a:cs typeface="Times New Roman"/>
                      </a:endParaRPr>
                    </a:p>
                  </a:txBody>
                  <a:tcPr marL="38735" marR="38735" marT="9525" marB="0"/>
                </a:tc>
                <a:tc hMerge="1">
                  <a:txBody>
                    <a:bodyPr/>
                    <a:lstStyle/>
                    <a:p>
                      <a:endParaRPr lang="en-CA"/>
                    </a:p>
                  </a:txBody>
                  <a:tcPr/>
                </a:tc>
                <a:extLst>
                  <a:ext uri="{0D108BD9-81ED-4DB2-BD59-A6C34878D82A}">
                    <a16:rowId xmlns:a16="http://schemas.microsoft.com/office/drawing/2014/main" val="10001"/>
                  </a:ext>
                </a:extLst>
              </a:tr>
              <a:tr h="316839">
                <a:tc>
                  <a:txBody>
                    <a:bodyPr/>
                    <a:lstStyle/>
                    <a:p>
                      <a:pPr marL="0" marR="0">
                        <a:lnSpc>
                          <a:spcPct val="115000"/>
                        </a:lnSpc>
                        <a:spcBef>
                          <a:spcPts val="0"/>
                        </a:spcBef>
                        <a:spcAft>
                          <a:spcPts val="0"/>
                        </a:spcAft>
                      </a:pPr>
                      <a:r>
                        <a:rPr lang="en-US" sz="1400" i="1" kern="1200" dirty="0">
                          <a:effectLst/>
                        </a:rPr>
                        <a:t>Technology</a:t>
                      </a:r>
                      <a:endParaRPr lang="en-CA" sz="1100" i="1" dirty="0">
                        <a:effectLst/>
                        <a:latin typeface="Calibri"/>
                        <a:ea typeface="Calibri"/>
                        <a:cs typeface="Times New Roman"/>
                      </a:endParaRPr>
                    </a:p>
                  </a:txBody>
                  <a:tcPr marL="38735" marR="38735" marT="9525" marB="0"/>
                </a:tc>
                <a:tc gridSpan="2">
                  <a:txBody>
                    <a:bodyPr/>
                    <a:lstStyle/>
                    <a:p>
                      <a:pPr marL="0" marR="0" algn="ctr">
                        <a:lnSpc>
                          <a:spcPct val="115000"/>
                        </a:lnSpc>
                        <a:spcBef>
                          <a:spcPts val="0"/>
                        </a:spcBef>
                        <a:spcAft>
                          <a:spcPts val="0"/>
                        </a:spcAft>
                      </a:pPr>
                      <a:r>
                        <a:rPr lang="en-US" sz="1400" kern="1200">
                          <a:effectLst/>
                        </a:rPr>
                        <a:t>Genomics</a:t>
                      </a:r>
                      <a:endParaRPr lang="en-CA" sz="1100">
                        <a:effectLst/>
                        <a:latin typeface="Calibri"/>
                        <a:ea typeface="Calibri"/>
                        <a:cs typeface="Times New Roman"/>
                      </a:endParaRPr>
                    </a:p>
                  </a:txBody>
                  <a:tcPr marL="38735" marR="38735" marT="9525" marB="0"/>
                </a:tc>
                <a:tc hMerge="1">
                  <a:txBody>
                    <a:bodyPr/>
                    <a:lstStyle/>
                    <a:p>
                      <a:endParaRPr lang="en-CA"/>
                    </a:p>
                  </a:txBody>
                  <a:tcPr/>
                </a:tc>
                <a:tc gridSpan="2">
                  <a:txBody>
                    <a:bodyPr/>
                    <a:lstStyle/>
                    <a:p>
                      <a:pPr marL="0" marR="0" algn="ctr">
                        <a:lnSpc>
                          <a:spcPct val="115000"/>
                        </a:lnSpc>
                        <a:spcBef>
                          <a:spcPts val="0"/>
                        </a:spcBef>
                        <a:spcAft>
                          <a:spcPts val="0"/>
                        </a:spcAft>
                      </a:pPr>
                      <a:r>
                        <a:rPr lang="en-US" sz="1400" kern="1200">
                          <a:effectLst/>
                        </a:rPr>
                        <a:t>Genomics</a:t>
                      </a:r>
                      <a:endParaRPr lang="en-CA" sz="1100">
                        <a:effectLst/>
                        <a:latin typeface="Calibri"/>
                        <a:ea typeface="Calibri"/>
                        <a:cs typeface="Times New Roman"/>
                      </a:endParaRPr>
                    </a:p>
                  </a:txBody>
                  <a:tcPr marL="38735" marR="38735" marT="9525" marB="0"/>
                </a:tc>
                <a:tc hMerge="1">
                  <a:txBody>
                    <a:bodyPr/>
                    <a:lstStyle/>
                    <a:p>
                      <a:endParaRPr lang="en-CA"/>
                    </a:p>
                  </a:txBody>
                  <a:tcPr/>
                </a:tc>
                <a:tc gridSpan="2">
                  <a:txBody>
                    <a:bodyPr/>
                    <a:lstStyle/>
                    <a:p>
                      <a:pPr marL="0" marR="0" algn="ctr">
                        <a:lnSpc>
                          <a:spcPct val="115000"/>
                        </a:lnSpc>
                        <a:spcBef>
                          <a:spcPts val="0"/>
                        </a:spcBef>
                        <a:spcAft>
                          <a:spcPts val="0"/>
                        </a:spcAft>
                      </a:pPr>
                      <a:r>
                        <a:rPr lang="en-US" sz="1400" kern="1200">
                          <a:effectLst/>
                        </a:rPr>
                        <a:t>Antibiotics</a:t>
                      </a:r>
                      <a:endParaRPr lang="en-CA" sz="1100">
                        <a:effectLst/>
                        <a:latin typeface="Calibri"/>
                        <a:ea typeface="Calibri"/>
                        <a:cs typeface="Times New Roman"/>
                      </a:endParaRPr>
                    </a:p>
                  </a:txBody>
                  <a:tcPr marL="38735" marR="38735" marT="9525" marB="0"/>
                </a:tc>
                <a:tc hMerge="1">
                  <a:txBody>
                    <a:bodyPr/>
                    <a:lstStyle/>
                    <a:p>
                      <a:endParaRPr lang="en-CA"/>
                    </a:p>
                  </a:txBody>
                  <a:tcPr/>
                </a:tc>
                <a:extLst>
                  <a:ext uri="{0D108BD9-81ED-4DB2-BD59-A6C34878D82A}">
                    <a16:rowId xmlns:a16="http://schemas.microsoft.com/office/drawing/2014/main" val="10002"/>
                  </a:ext>
                </a:extLst>
              </a:tr>
              <a:tr h="316839">
                <a:tc>
                  <a:txBody>
                    <a:bodyPr/>
                    <a:lstStyle/>
                    <a:p>
                      <a:pPr marL="0" marR="0">
                        <a:lnSpc>
                          <a:spcPct val="115000"/>
                        </a:lnSpc>
                        <a:spcBef>
                          <a:spcPts val="0"/>
                        </a:spcBef>
                        <a:spcAft>
                          <a:spcPts val="0"/>
                        </a:spcAft>
                      </a:pPr>
                      <a:r>
                        <a:rPr lang="en-US" sz="1400" i="1" kern="1200" dirty="0">
                          <a:effectLst/>
                        </a:rPr>
                        <a:t>Context</a:t>
                      </a:r>
                      <a:endParaRPr lang="en-CA" sz="1100" i="1" dirty="0">
                        <a:effectLst/>
                        <a:latin typeface="Calibri"/>
                        <a:ea typeface="Calibri"/>
                        <a:cs typeface="Times New Roman"/>
                      </a:endParaRPr>
                    </a:p>
                  </a:txBody>
                  <a:tcPr marL="38735" marR="38735" marT="9525" marB="0"/>
                </a:tc>
                <a:tc gridSpan="2">
                  <a:txBody>
                    <a:bodyPr/>
                    <a:lstStyle/>
                    <a:p>
                      <a:pPr marL="0" marR="0" algn="ctr">
                        <a:lnSpc>
                          <a:spcPct val="115000"/>
                        </a:lnSpc>
                        <a:spcBef>
                          <a:spcPts val="0"/>
                        </a:spcBef>
                        <a:spcAft>
                          <a:spcPts val="0"/>
                        </a:spcAft>
                      </a:pPr>
                      <a:r>
                        <a:rPr lang="en-US" sz="1400" kern="1200">
                          <a:effectLst/>
                        </a:rPr>
                        <a:t>Feed efficiency</a:t>
                      </a:r>
                      <a:endParaRPr lang="en-CA" sz="1100">
                        <a:effectLst/>
                        <a:latin typeface="Calibri"/>
                        <a:ea typeface="Calibri"/>
                        <a:cs typeface="Times New Roman"/>
                      </a:endParaRPr>
                    </a:p>
                  </a:txBody>
                  <a:tcPr marL="38735" marR="38735" marT="9525" marB="0"/>
                </a:tc>
                <a:tc hMerge="1">
                  <a:txBody>
                    <a:bodyPr/>
                    <a:lstStyle/>
                    <a:p>
                      <a:endParaRPr lang="en-CA"/>
                    </a:p>
                  </a:txBody>
                  <a:tcPr/>
                </a:tc>
                <a:tc gridSpan="2">
                  <a:txBody>
                    <a:bodyPr/>
                    <a:lstStyle/>
                    <a:p>
                      <a:pPr marL="0" marR="0" algn="ctr">
                        <a:lnSpc>
                          <a:spcPct val="115000"/>
                        </a:lnSpc>
                        <a:spcBef>
                          <a:spcPts val="0"/>
                        </a:spcBef>
                        <a:spcAft>
                          <a:spcPts val="0"/>
                        </a:spcAft>
                      </a:pPr>
                      <a:r>
                        <a:rPr lang="en-US" sz="1400" kern="1200">
                          <a:effectLst/>
                        </a:rPr>
                        <a:t>Disease resilience</a:t>
                      </a:r>
                      <a:endParaRPr lang="en-CA" sz="1100">
                        <a:effectLst/>
                        <a:latin typeface="Calibri"/>
                        <a:ea typeface="Calibri"/>
                        <a:cs typeface="Times New Roman"/>
                      </a:endParaRPr>
                    </a:p>
                  </a:txBody>
                  <a:tcPr marL="38735" marR="38735" marT="9525" marB="0"/>
                </a:tc>
                <a:tc hMerge="1">
                  <a:txBody>
                    <a:bodyPr/>
                    <a:lstStyle/>
                    <a:p>
                      <a:endParaRPr lang="en-CA"/>
                    </a:p>
                  </a:txBody>
                  <a:tcPr/>
                </a:tc>
                <a:tc gridSpan="2">
                  <a:txBody>
                    <a:bodyPr/>
                    <a:lstStyle/>
                    <a:p>
                      <a:pPr marL="0" marR="0" algn="ctr">
                        <a:lnSpc>
                          <a:spcPct val="115000"/>
                        </a:lnSpc>
                        <a:spcBef>
                          <a:spcPts val="0"/>
                        </a:spcBef>
                        <a:spcAft>
                          <a:spcPts val="0"/>
                        </a:spcAft>
                      </a:pPr>
                      <a:r>
                        <a:rPr lang="en-US" sz="1400" kern="1200">
                          <a:effectLst/>
                        </a:rPr>
                        <a:t>Disease treatment</a:t>
                      </a:r>
                      <a:endParaRPr lang="en-CA" sz="1100">
                        <a:effectLst/>
                        <a:latin typeface="Calibri"/>
                        <a:ea typeface="Calibri"/>
                        <a:cs typeface="Times New Roman"/>
                      </a:endParaRPr>
                    </a:p>
                  </a:txBody>
                  <a:tcPr marL="38735" marR="38735" marT="9525" marB="0"/>
                </a:tc>
                <a:tc hMerge="1">
                  <a:txBody>
                    <a:bodyPr/>
                    <a:lstStyle/>
                    <a:p>
                      <a:endParaRPr lang="en-CA"/>
                    </a:p>
                  </a:txBody>
                  <a:tcPr/>
                </a:tc>
                <a:extLst>
                  <a:ext uri="{0D108BD9-81ED-4DB2-BD59-A6C34878D82A}">
                    <a16:rowId xmlns:a16="http://schemas.microsoft.com/office/drawing/2014/main" val="10003"/>
                  </a:ext>
                </a:extLst>
              </a:tr>
              <a:tr h="316839">
                <a:tc>
                  <a:txBody>
                    <a:bodyPr/>
                    <a:lstStyle/>
                    <a:p>
                      <a:pPr marL="0" marR="0">
                        <a:lnSpc>
                          <a:spcPct val="115000"/>
                        </a:lnSpc>
                        <a:spcBef>
                          <a:spcPts val="0"/>
                        </a:spcBef>
                        <a:spcAft>
                          <a:spcPts val="0"/>
                        </a:spcAft>
                      </a:pPr>
                      <a:r>
                        <a:rPr lang="en-US" sz="1400" kern="1200">
                          <a:effectLst/>
                        </a:rPr>
                        <a:t> </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400" kern="1200">
                          <a:effectLst/>
                        </a:rPr>
                        <a:t>Doubters</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400" kern="1200">
                          <a:effectLst/>
                        </a:rPr>
                        <a:t>Supporters</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400" kern="1200">
                          <a:effectLst/>
                        </a:rPr>
                        <a:t>Doubters</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400" kern="1200">
                          <a:effectLst/>
                        </a:rPr>
                        <a:t>Supporters</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400" kern="1200">
                          <a:effectLst/>
                        </a:rPr>
                        <a:t>Doubters</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400" kern="1200">
                          <a:effectLst/>
                        </a:rPr>
                        <a:t>Supporters</a:t>
                      </a:r>
                      <a:endParaRPr lang="en-CA" sz="1100">
                        <a:effectLst/>
                        <a:latin typeface="Calibri"/>
                        <a:ea typeface="Calibri"/>
                        <a:cs typeface="Times New Roman"/>
                      </a:endParaRPr>
                    </a:p>
                  </a:txBody>
                  <a:tcPr marL="38735" marR="38735" marT="9525" marB="0"/>
                </a:tc>
                <a:extLst>
                  <a:ext uri="{0D108BD9-81ED-4DB2-BD59-A6C34878D82A}">
                    <a16:rowId xmlns:a16="http://schemas.microsoft.com/office/drawing/2014/main" val="10004"/>
                  </a:ext>
                </a:extLst>
              </a:tr>
              <a:tr h="640119">
                <a:tc>
                  <a:txBody>
                    <a:bodyPr/>
                    <a:lstStyle/>
                    <a:p>
                      <a:pPr marL="0" marR="0">
                        <a:lnSpc>
                          <a:spcPct val="115000"/>
                        </a:lnSpc>
                        <a:spcBef>
                          <a:spcPts val="0"/>
                        </a:spcBef>
                        <a:spcAft>
                          <a:spcPts val="0"/>
                        </a:spcAft>
                      </a:pPr>
                      <a:r>
                        <a:rPr lang="en-US" sz="1400" kern="1200">
                          <a:effectLst/>
                        </a:rPr>
                        <a:t>Government trust</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0.07 (0.76)</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0.09 (0.94)</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0.17 (1.60)</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0.12 (1.15)</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0.08 (1.11)</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-0.04 (-0.45)</a:t>
                      </a:r>
                      <a:endParaRPr lang="en-CA" sz="1100">
                        <a:effectLst/>
                        <a:latin typeface="Calibri"/>
                        <a:ea typeface="Calibri"/>
                        <a:cs typeface="Times New Roman"/>
                      </a:endParaRPr>
                    </a:p>
                  </a:txBody>
                  <a:tcPr marL="38735" marR="38735" marT="9525" marB="0"/>
                </a:tc>
                <a:extLst>
                  <a:ext uri="{0D108BD9-81ED-4DB2-BD59-A6C34878D82A}">
                    <a16:rowId xmlns:a16="http://schemas.microsoft.com/office/drawing/2014/main" val="10005"/>
                  </a:ext>
                </a:extLst>
              </a:tr>
              <a:tr h="368124">
                <a:tc>
                  <a:txBody>
                    <a:bodyPr/>
                    <a:lstStyle/>
                    <a:p>
                      <a:pPr marL="0" marR="0">
                        <a:lnSpc>
                          <a:spcPct val="115000"/>
                        </a:lnSpc>
                        <a:spcBef>
                          <a:spcPts val="0"/>
                        </a:spcBef>
                        <a:spcAft>
                          <a:spcPts val="0"/>
                        </a:spcAft>
                      </a:pPr>
                      <a:r>
                        <a:rPr lang="en-US" sz="1400" kern="1200">
                          <a:effectLst/>
                        </a:rPr>
                        <a:t>Industry trust</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0.42*** (3.29)</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0.41*** (3.09)</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0.46*** (3.18)</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0.40*** (2.72)</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0.82*** (8.00)</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1.19*** (8.31)</a:t>
                      </a:r>
                      <a:endParaRPr lang="en-CA" sz="1100" b="1" dirty="0">
                        <a:effectLst/>
                        <a:latin typeface="Calibri"/>
                        <a:ea typeface="Calibri"/>
                        <a:cs typeface="Times New Roman"/>
                      </a:endParaRPr>
                    </a:p>
                  </a:txBody>
                  <a:tcPr marL="38735" marR="38735" marT="9525" marB="0"/>
                </a:tc>
                <a:extLst>
                  <a:ext uri="{0D108BD9-81ED-4DB2-BD59-A6C34878D82A}">
                    <a16:rowId xmlns:a16="http://schemas.microsoft.com/office/drawing/2014/main" val="10006"/>
                  </a:ext>
                </a:extLst>
              </a:tr>
              <a:tr h="640119">
                <a:tc>
                  <a:txBody>
                    <a:bodyPr/>
                    <a:lstStyle/>
                    <a:p>
                      <a:pPr marL="0" marR="0">
                        <a:lnSpc>
                          <a:spcPct val="115000"/>
                        </a:lnSpc>
                        <a:spcBef>
                          <a:spcPts val="0"/>
                        </a:spcBef>
                        <a:spcAft>
                          <a:spcPts val="0"/>
                        </a:spcAft>
                      </a:pPr>
                      <a:r>
                        <a:rPr lang="en-US" sz="1400" kern="1200">
                          <a:effectLst/>
                        </a:rPr>
                        <a:t>University</a:t>
                      </a:r>
                      <a:endParaRPr lang="en-CA" sz="1100">
                        <a:effectLst/>
                      </a:endParaRPr>
                    </a:p>
                    <a:p>
                      <a:pPr marL="0" marR="0">
                        <a:lnSpc>
                          <a:spcPct val="115000"/>
                        </a:lnSpc>
                        <a:spcBef>
                          <a:spcPts val="0"/>
                        </a:spcBef>
                        <a:spcAft>
                          <a:spcPts val="0"/>
                        </a:spcAft>
                      </a:pPr>
                      <a:r>
                        <a:rPr lang="en-US" sz="1400" kern="1200">
                          <a:effectLst/>
                        </a:rPr>
                        <a:t>/research trust</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-0.04 (-0.38)</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0.22** (2.13)</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0.08 (0.75)</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0.43*** (3.70)</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-0.13 (-1.50)</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0.09 (0.78)</a:t>
                      </a:r>
                      <a:endParaRPr lang="en-CA" sz="1100">
                        <a:effectLst/>
                        <a:latin typeface="Calibri"/>
                        <a:ea typeface="Calibri"/>
                        <a:cs typeface="Times New Roman"/>
                      </a:endParaRPr>
                    </a:p>
                  </a:txBody>
                  <a:tcPr marL="38735" marR="38735" marT="9525" marB="0"/>
                </a:tc>
                <a:extLst>
                  <a:ext uri="{0D108BD9-81ED-4DB2-BD59-A6C34878D82A}">
                    <a16:rowId xmlns:a16="http://schemas.microsoft.com/office/drawing/2014/main" val="10007"/>
                  </a:ext>
                </a:extLst>
              </a:tr>
              <a:tr h="640119">
                <a:tc>
                  <a:txBody>
                    <a:bodyPr/>
                    <a:lstStyle/>
                    <a:p>
                      <a:pPr marL="0" marR="0">
                        <a:lnSpc>
                          <a:spcPct val="115000"/>
                        </a:lnSpc>
                        <a:spcBef>
                          <a:spcPts val="0"/>
                        </a:spcBef>
                        <a:spcAft>
                          <a:spcPts val="0"/>
                        </a:spcAft>
                      </a:pPr>
                      <a:r>
                        <a:rPr lang="en-US" sz="1400" kern="1200">
                          <a:effectLst/>
                        </a:rPr>
                        <a:t>Advocacy groups trust </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-0.02 (-0.18)</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kern="1200">
                          <a:effectLst/>
                        </a:rPr>
                        <a:t>-0.12 (-1.17)</a:t>
                      </a:r>
                      <a:endParaRPr lang="en-CA" sz="110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-0.22* (-1.85)</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-0.34*** (-2.76)</a:t>
                      </a:r>
                      <a:endParaRPr lang="en-CA" sz="1100" b="1" dirty="0">
                        <a:effectLst/>
                      </a:endParaRPr>
                    </a:p>
                    <a:p>
                      <a:pPr marL="0" marR="0" algn="ctr">
                        <a:lnSpc>
                          <a:spcPct val="115000"/>
                        </a:lnSpc>
                        <a:spcBef>
                          <a:spcPts val="0"/>
                        </a:spcBef>
                        <a:spcAft>
                          <a:spcPts val="0"/>
                        </a:spcAft>
                      </a:pPr>
                      <a:r>
                        <a:rPr lang="en-US" sz="1200" b="1" kern="1200" dirty="0">
                          <a:effectLst/>
                        </a:rPr>
                        <a:t> </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-0.37*** (-4.26)</a:t>
                      </a:r>
                      <a:endParaRPr lang="en-CA" sz="1100" b="1" dirty="0">
                        <a:effectLst/>
                        <a:latin typeface="Calibri"/>
                        <a:ea typeface="Calibri"/>
                        <a:cs typeface="Times New Roman"/>
                      </a:endParaRPr>
                    </a:p>
                  </a:txBody>
                  <a:tcPr marL="38735" marR="38735" marT="9525" marB="0"/>
                </a:tc>
                <a:tc>
                  <a:txBody>
                    <a:bodyPr/>
                    <a:lstStyle/>
                    <a:p>
                      <a:pPr marL="0" marR="0" algn="ctr">
                        <a:lnSpc>
                          <a:spcPct val="115000"/>
                        </a:lnSpc>
                        <a:spcBef>
                          <a:spcPts val="0"/>
                        </a:spcBef>
                        <a:spcAft>
                          <a:spcPts val="0"/>
                        </a:spcAft>
                      </a:pPr>
                      <a:r>
                        <a:rPr lang="en-US" sz="1200" b="1" kern="1200" dirty="0">
                          <a:effectLst/>
                        </a:rPr>
                        <a:t>-0.46*** (-4.00)</a:t>
                      </a:r>
                      <a:endParaRPr lang="en-CA" sz="1100" b="1" dirty="0">
                        <a:effectLst/>
                        <a:latin typeface="Calibri"/>
                        <a:ea typeface="Calibri"/>
                        <a:cs typeface="Times New Roman"/>
                      </a:endParaRPr>
                    </a:p>
                  </a:txBody>
                  <a:tcPr marL="38735" marR="38735" marT="9525" marB="0"/>
                </a:tc>
                <a:extLst>
                  <a:ext uri="{0D108BD9-81ED-4DB2-BD59-A6C34878D82A}">
                    <a16:rowId xmlns:a16="http://schemas.microsoft.com/office/drawing/2014/main" val="10008"/>
                  </a:ext>
                </a:extLst>
              </a:tr>
            </a:tbl>
          </a:graphicData>
        </a:graphic>
      </p:graphicFrame>
      <p:sp>
        <p:nvSpPr>
          <p:cNvPr id="3" name="TextBox 2"/>
          <p:cNvSpPr txBox="1"/>
          <p:nvPr/>
        </p:nvSpPr>
        <p:spPr>
          <a:xfrm>
            <a:off x="568411" y="376881"/>
            <a:ext cx="7982465" cy="646331"/>
          </a:xfrm>
          <a:prstGeom prst="rect">
            <a:avLst/>
          </a:prstGeom>
          <a:noFill/>
        </p:spPr>
        <p:txBody>
          <a:bodyPr wrap="square" rtlCol="0">
            <a:spAutoFit/>
          </a:bodyPr>
          <a:lstStyle/>
          <a:p>
            <a:pPr algn="ctr"/>
            <a:r>
              <a:rPr lang="en-CA" b="1" dirty="0" smtClean="0"/>
              <a:t>Importance of Trust Variables in Level of Support for Use of Genomics</a:t>
            </a:r>
          </a:p>
          <a:p>
            <a:pPr algn="ctr"/>
            <a:r>
              <a:rPr lang="en-CA" dirty="0" smtClean="0"/>
              <a:t>Doubters and Supporters as compared to </a:t>
            </a:r>
            <a:r>
              <a:rPr lang="en-CA" dirty="0" err="1" smtClean="0"/>
              <a:t>Opposers</a:t>
            </a:r>
            <a:r>
              <a:rPr lang="en-CA" dirty="0" smtClean="0"/>
              <a:t>  </a:t>
            </a:r>
            <a:endParaRPr lang="en-CA" dirty="0"/>
          </a:p>
        </p:txBody>
      </p:sp>
    </p:spTree>
    <p:extLst>
      <p:ext uri="{BB962C8B-B14F-4D97-AF65-F5344CB8AC3E}">
        <p14:creationId xmlns:p14="http://schemas.microsoft.com/office/powerpoint/2010/main" val="1808524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Anti-consumption</a:t>
            </a:r>
            <a:endParaRPr lang="en-US" dirty="0"/>
          </a:p>
        </p:txBody>
      </p:sp>
      <p:sp>
        <p:nvSpPr>
          <p:cNvPr id="3" name="Content Placeholder 2"/>
          <p:cNvSpPr>
            <a:spLocks noGrp="1"/>
          </p:cNvSpPr>
          <p:nvPr>
            <p:ph idx="1"/>
          </p:nvPr>
        </p:nvSpPr>
        <p:spPr/>
        <p:txBody>
          <a:bodyPr/>
          <a:lstStyle/>
          <a:p>
            <a:r>
              <a:rPr lang="en-US" dirty="0" smtClean="0"/>
              <a:t>Interested in the people who do not eat certain food products </a:t>
            </a:r>
          </a:p>
          <a:p>
            <a:r>
              <a:rPr lang="en-US" dirty="0" smtClean="0"/>
              <a:t>Does trust play a role in the decision not to eat</a:t>
            </a:r>
          </a:p>
          <a:p>
            <a:r>
              <a:rPr lang="en-US" dirty="0" smtClean="0"/>
              <a:t>Examined for two large national surveys conducted in 2016/2017</a:t>
            </a:r>
          </a:p>
          <a:p>
            <a:r>
              <a:rPr lang="en-US" dirty="0" smtClean="0"/>
              <a:t>One on dairy products – one on pork</a:t>
            </a:r>
            <a:endParaRPr lang="en-US" dirty="0"/>
          </a:p>
        </p:txBody>
      </p:sp>
    </p:spTree>
    <p:extLst>
      <p:ext uri="{BB962C8B-B14F-4D97-AF65-F5344CB8AC3E}">
        <p14:creationId xmlns:p14="http://schemas.microsoft.com/office/powerpoint/2010/main" val="2426472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951"/>
          </a:xfrm>
        </p:spPr>
        <p:txBody>
          <a:bodyPr>
            <a:normAutofit fontScale="90000"/>
          </a:bodyPr>
          <a:lstStyle/>
          <a:p>
            <a:r>
              <a:rPr lang="en-US" dirty="0" smtClean="0"/>
              <a:t>How many respondents do not eat?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0705875"/>
              </p:ext>
            </p:extLst>
          </p:nvPr>
        </p:nvGraphicFramePr>
        <p:xfrm>
          <a:off x="457200" y="1084212"/>
          <a:ext cx="8229602" cy="5463662"/>
        </p:xfrm>
        <a:graphic>
          <a:graphicData uri="http://schemas.openxmlformats.org/drawingml/2006/table">
            <a:tbl>
              <a:tblPr firstRow="1" firstCol="1" bandRow="1">
                <a:tableStyleId>{5C22544A-7EE6-4342-B048-85BDC9FD1C3A}</a:tableStyleId>
              </a:tblPr>
              <a:tblGrid>
                <a:gridCol w="4127516">
                  <a:extLst>
                    <a:ext uri="{9D8B030D-6E8A-4147-A177-3AD203B41FA5}">
                      <a16:colId xmlns:a16="http://schemas.microsoft.com/office/drawing/2014/main" val="2441703916"/>
                    </a:ext>
                  </a:extLst>
                </a:gridCol>
                <a:gridCol w="2051043">
                  <a:extLst>
                    <a:ext uri="{9D8B030D-6E8A-4147-A177-3AD203B41FA5}">
                      <a16:colId xmlns:a16="http://schemas.microsoft.com/office/drawing/2014/main" val="2982949620"/>
                    </a:ext>
                  </a:extLst>
                </a:gridCol>
                <a:gridCol w="2051043">
                  <a:extLst>
                    <a:ext uri="{9D8B030D-6E8A-4147-A177-3AD203B41FA5}">
                      <a16:colId xmlns:a16="http://schemas.microsoft.com/office/drawing/2014/main" val="2936084267"/>
                    </a:ext>
                  </a:extLst>
                </a:gridCol>
              </a:tblGrid>
              <a:tr h="253084">
                <a:tc>
                  <a:txBody>
                    <a:bodyPr/>
                    <a:lstStyle/>
                    <a:p>
                      <a:pPr marL="0" marR="0" algn="just">
                        <a:lnSpc>
                          <a:spcPct val="107000"/>
                        </a:lnSpc>
                        <a:spcBef>
                          <a:spcPts val="0"/>
                        </a:spcBef>
                        <a:spcAft>
                          <a:spcPts val="0"/>
                        </a:spcAft>
                      </a:pPr>
                      <a:r>
                        <a:rPr lang="en-US" sz="1600" spc="25"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2016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2017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9852775"/>
                  </a:ext>
                </a:extLst>
              </a:tr>
              <a:tr h="253084">
                <a:tc>
                  <a:txBody>
                    <a:bodyPr/>
                    <a:lstStyle/>
                    <a:p>
                      <a:pPr marL="0" marR="0" algn="just">
                        <a:lnSpc>
                          <a:spcPct val="107000"/>
                        </a:lnSpc>
                        <a:spcBef>
                          <a:spcPts val="0"/>
                        </a:spcBef>
                        <a:spcAft>
                          <a:spcPts val="0"/>
                        </a:spcAft>
                      </a:pPr>
                      <a:r>
                        <a:rPr lang="en-US" sz="1600" spc="25" dirty="0">
                          <a:solidFill>
                            <a:srgbClr val="FFFF00"/>
                          </a:solidFill>
                          <a:effectLst/>
                        </a:rPr>
                        <a:t>Which of the following do you eat? (please check all that apply</a:t>
                      </a:r>
                      <a:endParaRPr lang="en-US"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9356352"/>
                  </a:ext>
                </a:extLst>
              </a:tr>
              <a:tr h="253084">
                <a:tc>
                  <a:txBody>
                    <a:bodyPr/>
                    <a:lstStyle/>
                    <a:p>
                      <a:pPr marL="0" marR="0" algn="just">
                        <a:lnSpc>
                          <a:spcPct val="107000"/>
                        </a:lnSpc>
                        <a:spcBef>
                          <a:spcPts val="0"/>
                        </a:spcBef>
                        <a:spcAft>
                          <a:spcPts val="0"/>
                        </a:spcAft>
                      </a:pPr>
                      <a:r>
                        <a:rPr lang="en-US" sz="1600" spc="25">
                          <a:effectLst/>
                        </a:rPr>
                        <a:t>I eat meat from most animals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87.3%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85.6%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8016295"/>
                  </a:ext>
                </a:extLst>
              </a:tr>
              <a:tr h="253084">
                <a:tc>
                  <a:txBody>
                    <a:bodyPr/>
                    <a:lstStyle/>
                    <a:p>
                      <a:pPr marL="0" marR="0" algn="just">
                        <a:lnSpc>
                          <a:spcPct val="107000"/>
                        </a:lnSpc>
                        <a:spcBef>
                          <a:spcPts val="0"/>
                        </a:spcBef>
                        <a:spcAft>
                          <a:spcPts val="0"/>
                        </a:spcAft>
                      </a:pPr>
                      <a:r>
                        <a:rPr lang="en-US" sz="1600" spc="25">
                          <a:effectLst/>
                        </a:rPr>
                        <a:t>I eat seafood and fish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80.6%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76.8%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4810800"/>
                  </a:ext>
                </a:extLst>
              </a:tr>
              <a:tr h="253084">
                <a:tc>
                  <a:txBody>
                    <a:bodyPr/>
                    <a:lstStyle/>
                    <a:p>
                      <a:pPr marL="0" marR="0" algn="just">
                        <a:lnSpc>
                          <a:spcPct val="107000"/>
                        </a:lnSpc>
                        <a:spcBef>
                          <a:spcPts val="0"/>
                        </a:spcBef>
                        <a:spcAft>
                          <a:spcPts val="0"/>
                        </a:spcAft>
                      </a:pPr>
                      <a:r>
                        <a:rPr lang="en-US" sz="1600" spc="25">
                          <a:effectLst/>
                        </a:rPr>
                        <a:t>I eat dairy products (milk, cheese, butter, yogurt)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89.5%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84.3%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2864423"/>
                  </a:ext>
                </a:extLst>
              </a:tr>
              <a:tr h="253084">
                <a:tc>
                  <a:txBody>
                    <a:bodyPr/>
                    <a:lstStyle/>
                    <a:p>
                      <a:pPr marL="0" marR="0" algn="just">
                        <a:lnSpc>
                          <a:spcPct val="107000"/>
                        </a:lnSpc>
                        <a:spcBef>
                          <a:spcPts val="0"/>
                        </a:spcBef>
                        <a:spcAft>
                          <a:spcPts val="0"/>
                        </a:spcAft>
                      </a:pPr>
                      <a:r>
                        <a:rPr lang="en-US" sz="1600" spc="25">
                          <a:effectLst/>
                        </a:rPr>
                        <a:t>I eat eggs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87.9%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83.9%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662385"/>
                  </a:ext>
                </a:extLst>
              </a:tr>
              <a:tr h="253084">
                <a:tc>
                  <a:txBody>
                    <a:bodyPr/>
                    <a:lstStyle/>
                    <a:p>
                      <a:pPr marL="0" marR="0" algn="just">
                        <a:lnSpc>
                          <a:spcPct val="107000"/>
                        </a:lnSpc>
                        <a:spcBef>
                          <a:spcPts val="0"/>
                        </a:spcBef>
                        <a:spcAft>
                          <a:spcPts val="0"/>
                        </a:spcAft>
                      </a:pPr>
                      <a:r>
                        <a:rPr lang="en-US" sz="1600" spc="25">
                          <a:effectLst/>
                        </a:rPr>
                        <a:t>I eat none of the above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1.43%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1.83%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1697860"/>
                  </a:ext>
                </a:extLst>
              </a:tr>
              <a:tr h="253084">
                <a:tc>
                  <a:txBody>
                    <a:bodyPr/>
                    <a:lstStyle/>
                    <a:p>
                      <a:pPr marL="0" marR="0" algn="just">
                        <a:lnSpc>
                          <a:spcPct val="107000"/>
                        </a:lnSpc>
                        <a:spcBef>
                          <a:spcPts val="0"/>
                        </a:spcBef>
                        <a:spcAft>
                          <a:spcPts val="0"/>
                        </a:spcAft>
                      </a:pPr>
                      <a:r>
                        <a:rPr lang="en-US" sz="1600" spc="25">
                          <a:effectLst/>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1822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1804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1938443"/>
                  </a:ext>
                </a:extLst>
              </a:tr>
              <a:tr h="253084">
                <a:tc>
                  <a:txBody>
                    <a:bodyPr/>
                    <a:lstStyle/>
                    <a:p>
                      <a:pPr marL="0" marR="0" algn="just">
                        <a:lnSpc>
                          <a:spcPct val="107000"/>
                        </a:lnSpc>
                        <a:spcBef>
                          <a:spcPts val="0"/>
                        </a:spcBef>
                        <a:spcAft>
                          <a:spcPts val="0"/>
                        </a:spcAft>
                      </a:pPr>
                      <a:r>
                        <a:rPr lang="en-US" sz="1600" spc="25" dirty="0">
                          <a:solidFill>
                            <a:srgbClr val="FFFF00"/>
                          </a:solidFill>
                          <a:effectLst/>
                        </a:rPr>
                        <a:t>Eat pork</a:t>
                      </a:r>
                      <a:endParaRPr lang="en-US"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86.5%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004165"/>
                  </a:ext>
                </a:extLst>
              </a:tr>
              <a:tr h="253084">
                <a:tc>
                  <a:txBody>
                    <a:bodyPr/>
                    <a:lstStyle/>
                    <a:p>
                      <a:pPr marL="0" marR="0" algn="just">
                        <a:lnSpc>
                          <a:spcPct val="107000"/>
                        </a:lnSpc>
                        <a:spcBef>
                          <a:spcPts val="0"/>
                        </a:spcBef>
                        <a:spcAft>
                          <a:spcPts val="0"/>
                        </a:spcAft>
                      </a:pPr>
                      <a:r>
                        <a:rPr lang="en-US" sz="1600" spc="25">
                          <a:effectLst/>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1799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5614223"/>
                  </a:ext>
                </a:extLst>
              </a:tr>
              <a:tr h="517766">
                <a:tc>
                  <a:txBody>
                    <a:bodyPr/>
                    <a:lstStyle/>
                    <a:p>
                      <a:pPr marL="0" marR="0" algn="just">
                        <a:lnSpc>
                          <a:spcPct val="107000"/>
                        </a:lnSpc>
                        <a:spcBef>
                          <a:spcPts val="0"/>
                        </a:spcBef>
                        <a:spcAft>
                          <a:spcPts val="0"/>
                        </a:spcAft>
                      </a:pPr>
                      <a:r>
                        <a:rPr lang="en-US" sz="1600" spc="25" dirty="0">
                          <a:solidFill>
                            <a:srgbClr val="FFFF00"/>
                          </a:solidFill>
                          <a:effectLst/>
                        </a:rPr>
                        <a:t>How frequently do you eat dairy products (from cattle, sheep or other animals)/pork?</a:t>
                      </a:r>
                      <a:endParaRPr lang="en-US"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2737875"/>
                  </a:ext>
                </a:extLst>
              </a:tr>
              <a:tr h="253084">
                <a:tc>
                  <a:txBody>
                    <a:bodyPr/>
                    <a:lstStyle/>
                    <a:p>
                      <a:pPr marL="0" marR="0">
                        <a:lnSpc>
                          <a:spcPct val="107000"/>
                        </a:lnSpc>
                        <a:spcBef>
                          <a:spcPts val="0"/>
                        </a:spcBef>
                        <a:spcAft>
                          <a:spcPts val="0"/>
                        </a:spcAft>
                      </a:pPr>
                      <a:r>
                        <a:rPr lang="en-US" sz="1600">
                          <a:effectLst/>
                        </a:rPr>
                        <a:t> Less than once per month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4.23%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62501227"/>
                  </a:ext>
                </a:extLst>
              </a:tr>
              <a:tr h="253084">
                <a:tc>
                  <a:txBody>
                    <a:bodyPr/>
                    <a:lstStyle/>
                    <a:p>
                      <a:pPr marL="0" marR="0">
                        <a:lnSpc>
                          <a:spcPct val="107000"/>
                        </a:lnSpc>
                        <a:spcBef>
                          <a:spcPts val="0"/>
                        </a:spcBef>
                        <a:spcAft>
                          <a:spcPts val="0"/>
                        </a:spcAft>
                      </a:pPr>
                      <a:r>
                        <a:rPr lang="en-US" sz="1600">
                          <a:effectLst/>
                        </a:rPr>
                        <a:t> One to three times per month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59862586"/>
                  </a:ext>
                </a:extLst>
              </a:tr>
              <a:tr h="253084">
                <a:tc>
                  <a:txBody>
                    <a:bodyPr/>
                    <a:lstStyle/>
                    <a:p>
                      <a:pPr marL="0" marR="0">
                        <a:lnSpc>
                          <a:spcPct val="107000"/>
                        </a:lnSpc>
                        <a:spcBef>
                          <a:spcPts val="0"/>
                        </a:spcBef>
                        <a:spcAft>
                          <a:spcPts val="0"/>
                        </a:spcAft>
                      </a:pPr>
                      <a:r>
                        <a:rPr lang="en-US" sz="1600">
                          <a:effectLst/>
                        </a:rPr>
                        <a:t> One to two days per week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86818428"/>
                  </a:ext>
                </a:extLst>
              </a:tr>
              <a:tr h="253084">
                <a:tc>
                  <a:txBody>
                    <a:bodyPr/>
                    <a:lstStyle/>
                    <a:p>
                      <a:pPr marL="0" marR="0">
                        <a:lnSpc>
                          <a:spcPct val="107000"/>
                        </a:lnSpc>
                        <a:spcBef>
                          <a:spcPts val="0"/>
                        </a:spcBef>
                        <a:spcAft>
                          <a:spcPts val="0"/>
                        </a:spcAft>
                      </a:pPr>
                      <a:r>
                        <a:rPr lang="en-US" sz="1600">
                          <a:effectLst/>
                        </a:rPr>
                        <a:t> Three to four days per week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19.9%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94051191"/>
                  </a:ext>
                </a:extLst>
              </a:tr>
              <a:tr h="253084">
                <a:tc>
                  <a:txBody>
                    <a:bodyPr/>
                    <a:lstStyle/>
                    <a:p>
                      <a:pPr marL="0" marR="0">
                        <a:lnSpc>
                          <a:spcPct val="107000"/>
                        </a:lnSpc>
                        <a:spcBef>
                          <a:spcPts val="0"/>
                        </a:spcBef>
                        <a:spcAft>
                          <a:spcPts val="0"/>
                        </a:spcAft>
                      </a:pPr>
                      <a:r>
                        <a:rPr lang="en-US" sz="1600">
                          <a:effectLst/>
                        </a:rPr>
                        <a:t> Five to six days per week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26.8%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8254656"/>
                  </a:ext>
                </a:extLst>
              </a:tr>
              <a:tr h="253084">
                <a:tc>
                  <a:txBody>
                    <a:bodyPr/>
                    <a:lstStyle/>
                    <a:p>
                      <a:pPr marL="0" marR="0" algn="just">
                        <a:lnSpc>
                          <a:spcPct val="107000"/>
                        </a:lnSpc>
                        <a:spcBef>
                          <a:spcPts val="0"/>
                        </a:spcBef>
                        <a:spcAft>
                          <a:spcPts val="0"/>
                        </a:spcAft>
                      </a:pPr>
                      <a:r>
                        <a:rPr lang="en-US" sz="1600">
                          <a:effectLst/>
                        </a:rPr>
                        <a:t>Daily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29853408"/>
                  </a:ext>
                </a:extLst>
              </a:tr>
              <a:tr h="253084">
                <a:tc>
                  <a:txBody>
                    <a:bodyPr/>
                    <a:lstStyle/>
                    <a:p>
                      <a:pPr marL="0" marR="0" algn="just">
                        <a:lnSpc>
                          <a:spcPct val="107000"/>
                        </a:lnSpc>
                        <a:spcBef>
                          <a:spcPts val="0"/>
                        </a:spcBef>
                        <a:spcAft>
                          <a:spcPts val="0"/>
                        </a:spcAft>
                      </a:pPr>
                      <a:r>
                        <a:rPr lang="en-US" sz="1600" spc="25">
                          <a:effectLst/>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a:effectLst/>
                        </a:rPr>
                        <a:t>1630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spc="25" dirty="0">
                          <a:effectLst/>
                        </a:rPr>
                        <a:t>1542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6900550"/>
                  </a:ext>
                </a:extLst>
              </a:tr>
            </a:tbl>
          </a:graphicData>
        </a:graphic>
      </p:graphicFrame>
    </p:spTree>
    <p:extLst>
      <p:ext uri="{BB962C8B-B14F-4D97-AF65-F5344CB8AC3E}">
        <p14:creationId xmlns:p14="http://schemas.microsoft.com/office/powerpoint/2010/main" val="247302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7657747"/>
              </p:ext>
            </p:extLst>
          </p:nvPr>
        </p:nvGraphicFramePr>
        <p:xfrm>
          <a:off x="770708" y="-25835"/>
          <a:ext cx="8242663" cy="6518103"/>
        </p:xfrm>
        <a:graphic>
          <a:graphicData uri="http://schemas.openxmlformats.org/drawingml/2006/table">
            <a:tbl>
              <a:tblPr firstRow="1" firstCol="1" bandRow="1">
                <a:tableStyleId>{5C22544A-7EE6-4342-B048-85BDC9FD1C3A}</a:tableStyleId>
              </a:tblPr>
              <a:tblGrid>
                <a:gridCol w="2880965">
                  <a:extLst>
                    <a:ext uri="{9D8B030D-6E8A-4147-A177-3AD203B41FA5}">
                      <a16:colId xmlns:a16="http://schemas.microsoft.com/office/drawing/2014/main" val="2417377347"/>
                    </a:ext>
                  </a:extLst>
                </a:gridCol>
                <a:gridCol w="1839834">
                  <a:extLst>
                    <a:ext uri="{9D8B030D-6E8A-4147-A177-3AD203B41FA5}">
                      <a16:colId xmlns:a16="http://schemas.microsoft.com/office/drawing/2014/main" val="3546523121"/>
                    </a:ext>
                  </a:extLst>
                </a:gridCol>
                <a:gridCol w="1172485">
                  <a:extLst>
                    <a:ext uri="{9D8B030D-6E8A-4147-A177-3AD203B41FA5}">
                      <a16:colId xmlns:a16="http://schemas.microsoft.com/office/drawing/2014/main" val="378055057"/>
                    </a:ext>
                  </a:extLst>
                </a:gridCol>
                <a:gridCol w="1162789">
                  <a:extLst>
                    <a:ext uri="{9D8B030D-6E8A-4147-A177-3AD203B41FA5}">
                      <a16:colId xmlns:a16="http://schemas.microsoft.com/office/drawing/2014/main" val="3176421693"/>
                    </a:ext>
                  </a:extLst>
                </a:gridCol>
                <a:gridCol w="1186590">
                  <a:extLst>
                    <a:ext uri="{9D8B030D-6E8A-4147-A177-3AD203B41FA5}">
                      <a16:colId xmlns:a16="http://schemas.microsoft.com/office/drawing/2014/main" val="2195500180"/>
                    </a:ext>
                  </a:extLst>
                </a:gridCol>
              </a:tblGrid>
              <a:tr h="251462">
                <a:tc>
                  <a:txBody>
                    <a:bodyPr/>
                    <a:lstStyle/>
                    <a:p>
                      <a:pPr marL="0" marR="0">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gridSpan="2">
                  <a:txBody>
                    <a:bodyPr/>
                    <a:lstStyle/>
                    <a:p>
                      <a:pPr marL="0" marR="0" algn="ctr">
                        <a:lnSpc>
                          <a:spcPct val="107000"/>
                        </a:lnSpc>
                        <a:spcBef>
                          <a:spcPts val="0"/>
                        </a:spcBef>
                        <a:spcAft>
                          <a:spcPts val="0"/>
                        </a:spcAft>
                      </a:pPr>
                      <a:r>
                        <a:rPr lang="en-US" sz="1600" spc="25">
                          <a:effectLst/>
                        </a:rPr>
                        <a:t>Dairy products (2016)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600" spc="25">
                          <a:effectLst/>
                        </a:rPr>
                        <a:t>Pork (2017)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hMerge="1">
                  <a:txBody>
                    <a:bodyPr/>
                    <a:lstStyle/>
                    <a:p>
                      <a:endParaRPr lang="en-US"/>
                    </a:p>
                  </a:txBody>
                  <a:tcPr/>
                </a:tc>
                <a:extLst>
                  <a:ext uri="{0D108BD9-81ED-4DB2-BD59-A6C34878D82A}">
                    <a16:rowId xmlns:a16="http://schemas.microsoft.com/office/drawing/2014/main" val="379564743"/>
                  </a:ext>
                </a:extLst>
              </a:tr>
              <a:tr h="514646">
                <a:tc>
                  <a:txBody>
                    <a:bodyPr/>
                    <a:lstStyle/>
                    <a:p>
                      <a:pPr marL="0" marR="0">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β</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Marginal effect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β</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Marginal effect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extLst>
                  <a:ext uri="{0D108BD9-81ED-4DB2-BD59-A6C34878D82A}">
                    <a16:rowId xmlns:a16="http://schemas.microsoft.com/office/drawing/2014/main" val="1342331138"/>
                  </a:ext>
                </a:extLst>
              </a:tr>
              <a:tr h="777828">
                <a:tc>
                  <a:txBody>
                    <a:bodyPr/>
                    <a:lstStyle/>
                    <a:p>
                      <a:pPr marL="0" marR="0">
                        <a:lnSpc>
                          <a:spcPct val="107000"/>
                        </a:lnSpc>
                        <a:spcBef>
                          <a:spcPts val="0"/>
                        </a:spcBef>
                        <a:spcAft>
                          <a:spcPts val="0"/>
                        </a:spcAft>
                      </a:pPr>
                      <a:r>
                        <a:rPr lang="en-US" sz="1600" b="1" spc="25" dirty="0">
                          <a:effectLst/>
                        </a:rPr>
                        <a:t>Trust in universities/research organizations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-0.02</a:t>
                      </a:r>
                      <a:endParaRPr lang="en-US" sz="1600">
                        <a:effectLst/>
                      </a:endParaRPr>
                    </a:p>
                    <a:p>
                      <a:pPr marL="0" marR="0" algn="ctr">
                        <a:lnSpc>
                          <a:spcPct val="107000"/>
                        </a:lnSpc>
                        <a:spcBef>
                          <a:spcPts val="0"/>
                        </a:spcBef>
                        <a:spcAft>
                          <a:spcPts val="0"/>
                        </a:spcAft>
                      </a:pPr>
                      <a:r>
                        <a:rPr lang="en-US" sz="1600" spc="25">
                          <a:effectLst/>
                        </a:rPr>
                        <a:t>(-0.33)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-0.003</a:t>
                      </a:r>
                      <a:endParaRPr lang="en-US" sz="1600">
                        <a:effectLst/>
                      </a:endParaRPr>
                    </a:p>
                    <a:p>
                      <a:pPr marL="0" marR="0" algn="ctr">
                        <a:lnSpc>
                          <a:spcPct val="107000"/>
                        </a:lnSpc>
                        <a:spcBef>
                          <a:spcPts val="0"/>
                        </a:spcBef>
                        <a:spcAft>
                          <a:spcPts val="0"/>
                        </a:spcAft>
                      </a:pPr>
                      <a:r>
                        <a:rPr lang="en-US" sz="1600" spc="25">
                          <a:effectLst/>
                        </a:rPr>
                        <a:t>(-0.33)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dirty="0">
                          <a:effectLst/>
                        </a:rPr>
                        <a:t>-0.15**</a:t>
                      </a:r>
                    </a:p>
                    <a:p>
                      <a:pPr marL="0" marR="0" algn="ctr">
                        <a:lnSpc>
                          <a:spcPct val="107000"/>
                        </a:lnSpc>
                        <a:spcBef>
                          <a:spcPts val="0"/>
                        </a:spcBef>
                        <a:spcAft>
                          <a:spcPts val="0"/>
                        </a:spcAft>
                      </a:pPr>
                      <a:r>
                        <a:rPr lang="en-US" sz="1600" b="1" dirty="0">
                          <a:effectLst/>
                        </a:rPr>
                        <a:t>(-2.36)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b="1" dirty="0">
                          <a:effectLst/>
                        </a:rPr>
                        <a:t>-0.03**</a:t>
                      </a:r>
                    </a:p>
                    <a:p>
                      <a:pPr marL="0" marR="0" algn="ctr">
                        <a:lnSpc>
                          <a:spcPct val="107000"/>
                        </a:lnSpc>
                        <a:spcBef>
                          <a:spcPts val="0"/>
                        </a:spcBef>
                        <a:spcAft>
                          <a:spcPts val="0"/>
                        </a:spcAft>
                      </a:pPr>
                      <a:r>
                        <a:rPr lang="en-US" sz="1600" b="1" dirty="0">
                          <a:effectLst/>
                        </a:rPr>
                        <a:t>(-2.38)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2311884810"/>
                  </a:ext>
                </a:extLst>
              </a:tr>
              <a:tr h="514646">
                <a:tc>
                  <a:txBody>
                    <a:bodyPr/>
                    <a:lstStyle/>
                    <a:p>
                      <a:pPr marL="0" marR="0">
                        <a:lnSpc>
                          <a:spcPct val="107000"/>
                        </a:lnSpc>
                        <a:spcBef>
                          <a:spcPts val="0"/>
                        </a:spcBef>
                        <a:spcAft>
                          <a:spcPts val="0"/>
                        </a:spcAft>
                      </a:pPr>
                      <a:r>
                        <a:rPr lang="en-US" sz="1800" b="1" spc="25" dirty="0">
                          <a:effectLst/>
                        </a:rPr>
                        <a:t>Trust in government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spc="25" dirty="0">
                          <a:effectLst/>
                        </a:rPr>
                        <a:t>-0.15***</a:t>
                      </a:r>
                      <a:endParaRPr lang="en-US" sz="1600" b="1" dirty="0">
                        <a:effectLst/>
                      </a:endParaRPr>
                    </a:p>
                    <a:p>
                      <a:pPr marL="0" marR="0" algn="ctr">
                        <a:lnSpc>
                          <a:spcPct val="107000"/>
                        </a:lnSpc>
                        <a:spcBef>
                          <a:spcPts val="0"/>
                        </a:spcBef>
                        <a:spcAft>
                          <a:spcPts val="0"/>
                        </a:spcAft>
                      </a:pPr>
                      <a:r>
                        <a:rPr lang="en-US" sz="1600" b="1" spc="25" dirty="0">
                          <a:effectLst/>
                        </a:rPr>
                        <a:t>(-2.60)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spc="25" dirty="0">
                          <a:effectLst/>
                        </a:rPr>
                        <a:t>-0.02***</a:t>
                      </a:r>
                      <a:endParaRPr lang="en-US" sz="1600" b="1" dirty="0">
                        <a:effectLst/>
                      </a:endParaRPr>
                    </a:p>
                    <a:p>
                      <a:pPr marL="0" marR="0" algn="ctr">
                        <a:lnSpc>
                          <a:spcPct val="107000"/>
                        </a:lnSpc>
                        <a:spcBef>
                          <a:spcPts val="0"/>
                        </a:spcBef>
                        <a:spcAft>
                          <a:spcPts val="0"/>
                        </a:spcAft>
                      </a:pPr>
                      <a:r>
                        <a:rPr lang="en-US" sz="1600" b="1" spc="25" dirty="0">
                          <a:effectLst/>
                        </a:rPr>
                        <a:t>(-2.61)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a:effectLst/>
                        </a:rPr>
                        <a:t>-0.05</a:t>
                      </a:r>
                    </a:p>
                    <a:p>
                      <a:pPr marL="0" marR="0" algn="ctr">
                        <a:lnSpc>
                          <a:spcPct val="107000"/>
                        </a:lnSpc>
                        <a:spcBef>
                          <a:spcPts val="0"/>
                        </a:spcBef>
                        <a:spcAft>
                          <a:spcPts val="0"/>
                        </a:spcAft>
                      </a:pPr>
                      <a:r>
                        <a:rPr lang="en-US" sz="1600">
                          <a:effectLst/>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a:effectLst/>
                        </a:rPr>
                        <a:t>-0.01</a:t>
                      </a:r>
                    </a:p>
                    <a:p>
                      <a:pPr marL="0" marR="0" algn="ctr">
                        <a:lnSpc>
                          <a:spcPct val="107000"/>
                        </a:lnSpc>
                        <a:spcBef>
                          <a:spcPts val="0"/>
                        </a:spcBef>
                        <a:spcAft>
                          <a:spcPts val="0"/>
                        </a:spcAft>
                      </a:pPr>
                      <a:r>
                        <a:rPr lang="en-US" sz="1600">
                          <a:effectLst/>
                        </a:rPr>
                        <a:t>(-0.94)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2827848218"/>
                  </a:ext>
                </a:extLst>
              </a:tr>
              <a:tr h="514646">
                <a:tc>
                  <a:txBody>
                    <a:bodyPr/>
                    <a:lstStyle/>
                    <a:p>
                      <a:pPr marL="0" marR="0">
                        <a:lnSpc>
                          <a:spcPct val="107000"/>
                        </a:lnSpc>
                        <a:spcBef>
                          <a:spcPts val="0"/>
                        </a:spcBef>
                        <a:spcAft>
                          <a:spcPts val="0"/>
                        </a:spcAft>
                      </a:pPr>
                      <a:r>
                        <a:rPr lang="en-US" sz="1800" b="1" spc="25" dirty="0">
                          <a:effectLst/>
                        </a:rPr>
                        <a:t>Trust in the food industry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-0.12</a:t>
                      </a:r>
                      <a:endParaRPr lang="en-US" sz="1600">
                        <a:effectLst/>
                      </a:endParaRPr>
                    </a:p>
                    <a:p>
                      <a:pPr marL="0" marR="0" algn="ctr">
                        <a:lnSpc>
                          <a:spcPct val="107000"/>
                        </a:lnSpc>
                        <a:spcBef>
                          <a:spcPts val="0"/>
                        </a:spcBef>
                        <a:spcAft>
                          <a:spcPts val="0"/>
                        </a:spcAft>
                      </a:pPr>
                      <a:r>
                        <a:rPr lang="en-US" sz="1600" spc="25">
                          <a:effectLst/>
                        </a:rPr>
                        <a:t>(-1.38)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-0.02</a:t>
                      </a:r>
                      <a:endParaRPr lang="en-US" sz="1600">
                        <a:effectLst/>
                      </a:endParaRPr>
                    </a:p>
                    <a:p>
                      <a:pPr marL="0" marR="0" algn="ctr">
                        <a:lnSpc>
                          <a:spcPct val="107000"/>
                        </a:lnSpc>
                        <a:spcBef>
                          <a:spcPts val="0"/>
                        </a:spcBef>
                        <a:spcAft>
                          <a:spcPts val="0"/>
                        </a:spcAft>
                      </a:pPr>
                      <a:r>
                        <a:rPr lang="en-US" sz="1600" spc="25">
                          <a:effectLst/>
                        </a:rPr>
                        <a:t>(-1.38)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dirty="0">
                          <a:effectLst/>
                        </a:rPr>
                        <a:t>-0.14*</a:t>
                      </a:r>
                    </a:p>
                    <a:p>
                      <a:pPr marL="0" marR="0" algn="ctr">
                        <a:lnSpc>
                          <a:spcPct val="107000"/>
                        </a:lnSpc>
                        <a:spcBef>
                          <a:spcPts val="0"/>
                        </a:spcBef>
                        <a:spcAft>
                          <a:spcPts val="0"/>
                        </a:spcAft>
                      </a:pPr>
                      <a:r>
                        <a:rPr lang="en-US" sz="1600" b="1" dirty="0">
                          <a:effectLst/>
                        </a:rPr>
                        <a:t>(-1.82)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b="1" dirty="0">
                          <a:effectLst/>
                        </a:rPr>
                        <a:t>-0.02*</a:t>
                      </a:r>
                    </a:p>
                    <a:p>
                      <a:pPr marL="0" marR="0" algn="ctr">
                        <a:lnSpc>
                          <a:spcPct val="107000"/>
                        </a:lnSpc>
                        <a:spcBef>
                          <a:spcPts val="0"/>
                        </a:spcBef>
                        <a:spcAft>
                          <a:spcPts val="0"/>
                        </a:spcAft>
                      </a:pPr>
                      <a:r>
                        <a:rPr lang="en-US" sz="1600" b="1" dirty="0">
                          <a:effectLst/>
                        </a:rPr>
                        <a:t>(-1.81)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2335005604"/>
                  </a:ext>
                </a:extLst>
              </a:tr>
              <a:tr h="514646">
                <a:tc>
                  <a:txBody>
                    <a:bodyPr/>
                    <a:lstStyle/>
                    <a:p>
                      <a:pPr marL="0" marR="0">
                        <a:lnSpc>
                          <a:spcPct val="107000"/>
                        </a:lnSpc>
                        <a:spcBef>
                          <a:spcPts val="0"/>
                        </a:spcBef>
                        <a:spcAft>
                          <a:spcPts val="0"/>
                        </a:spcAft>
                      </a:pPr>
                      <a:r>
                        <a:rPr lang="en-US" sz="1800" b="1" spc="25" dirty="0">
                          <a:effectLst/>
                        </a:rPr>
                        <a:t>Trust in advocacy groups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spc="25" dirty="0">
                          <a:effectLst/>
                        </a:rPr>
                        <a:t>0.26***</a:t>
                      </a:r>
                      <a:endParaRPr lang="en-US" sz="1600" b="1" dirty="0">
                        <a:effectLst/>
                      </a:endParaRPr>
                    </a:p>
                    <a:p>
                      <a:pPr marL="0" marR="0" algn="ctr">
                        <a:lnSpc>
                          <a:spcPct val="107000"/>
                        </a:lnSpc>
                        <a:spcBef>
                          <a:spcPts val="0"/>
                        </a:spcBef>
                        <a:spcAft>
                          <a:spcPts val="0"/>
                        </a:spcAft>
                      </a:pPr>
                      <a:r>
                        <a:rPr lang="en-US" sz="1600" b="1" spc="25" dirty="0">
                          <a:effectLst/>
                        </a:rPr>
                        <a:t>(3.13)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spc="25" dirty="0">
                          <a:effectLst/>
                        </a:rPr>
                        <a:t>0.04***</a:t>
                      </a:r>
                      <a:endParaRPr lang="en-US" sz="1600" b="1" dirty="0">
                        <a:effectLst/>
                      </a:endParaRPr>
                    </a:p>
                    <a:p>
                      <a:pPr marL="0" marR="0" algn="ctr">
                        <a:lnSpc>
                          <a:spcPct val="107000"/>
                        </a:lnSpc>
                        <a:spcBef>
                          <a:spcPts val="0"/>
                        </a:spcBef>
                        <a:spcAft>
                          <a:spcPts val="0"/>
                        </a:spcAft>
                      </a:pPr>
                      <a:r>
                        <a:rPr lang="en-US" sz="1600" b="1" spc="25" dirty="0">
                          <a:effectLst/>
                        </a:rPr>
                        <a:t>(3.14)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a:effectLst/>
                        </a:rPr>
                        <a:t>0.10</a:t>
                      </a:r>
                    </a:p>
                    <a:p>
                      <a:pPr marL="0" marR="0" algn="ctr">
                        <a:lnSpc>
                          <a:spcPct val="107000"/>
                        </a:lnSpc>
                        <a:spcBef>
                          <a:spcPts val="0"/>
                        </a:spcBef>
                        <a:spcAft>
                          <a:spcPts val="0"/>
                        </a:spcAft>
                      </a:pPr>
                      <a:r>
                        <a:rPr lang="en-US" sz="1600">
                          <a:effectLst/>
                        </a:rPr>
                        <a:t>(1.43)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a:effectLst/>
                        </a:rPr>
                        <a:t>0.02</a:t>
                      </a:r>
                    </a:p>
                    <a:p>
                      <a:pPr marL="0" marR="0" algn="ctr">
                        <a:lnSpc>
                          <a:spcPct val="107000"/>
                        </a:lnSpc>
                        <a:spcBef>
                          <a:spcPts val="0"/>
                        </a:spcBef>
                        <a:spcAft>
                          <a:spcPts val="0"/>
                        </a:spcAft>
                      </a:pPr>
                      <a:r>
                        <a:rPr lang="en-US" sz="1600">
                          <a:effectLst/>
                        </a:rPr>
                        <a:t>(1.43)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2336390496"/>
                  </a:ext>
                </a:extLst>
              </a:tr>
              <a:tr h="514646">
                <a:tc>
                  <a:txBody>
                    <a:bodyPr/>
                    <a:lstStyle/>
                    <a:p>
                      <a:pPr marL="0" marR="0">
                        <a:lnSpc>
                          <a:spcPct val="107000"/>
                        </a:lnSpc>
                        <a:spcBef>
                          <a:spcPts val="0"/>
                        </a:spcBef>
                        <a:spcAft>
                          <a:spcPts val="0"/>
                        </a:spcAft>
                      </a:pPr>
                      <a:r>
                        <a:rPr lang="en-US" sz="1600" spc="25">
                          <a:effectLst/>
                        </a:rPr>
                        <a:t>Animal attitude scale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0.02</a:t>
                      </a:r>
                      <a:endParaRPr lang="en-US" sz="1600">
                        <a:effectLst/>
                      </a:endParaRPr>
                    </a:p>
                    <a:p>
                      <a:pPr marL="0" marR="0" algn="ctr">
                        <a:lnSpc>
                          <a:spcPct val="107000"/>
                        </a:lnSpc>
                        <a:spcBef>
                          <a:spcPts val="0"/>
                        </a:spcBef>
                        <a:spcAft>
                          <a:spcPts val="0"/>
                        </a:spcAft>
                      </a:pPr>
                      <a:r>
                        <a:rPr lang="en-US" sz="1600" spc="25">
                          <a:effectLst/>
                        </a:rPr>
                        <a:t>(1.05)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0.003</a:t>
                      </a:r>
                      <a:endParaRPr lang="en-US" sz="1600">
                        <a:effectLst/>
                      </a:endParaRPr>
                    </a:p>
                    <a:p>
                      <a:pPr marL="0" marR="0" algn="ctr">
                        <a:lnSpc>
                          <a:spcPct val="107000"/>
                        </a:lnSpc>
                        <a:spcBef>
                          <a:spcPts val="0"/>
                        </a:spcBef>
                        <a:spcAft>
                          <a:spcPts val="0"/>
                        </a:spcAft>
                      </a:pPr>
                      <a:r>
                        <a:rPr lang="en-US" sz="1600" spc="25">
                          <a:effectLst/>
                        </a:rPr>
                        <a:t>(1.05)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dirty="0">
                          <a:effectLst/>
                        </a:rPr>
                        <a:t>0.14***</a:t>
                      </a:r>
                    </a:p>
                    <a:p>
                      <a:pPr marL="0" marR="0" algn="ctr">
                        <a:lnSpc>
                          <a:spcPct val="107000"/>
                        </a:lnSpc>
                        <a:spcBef>
                          <a:spcPts val="0"/>
                        </a:spcBef>
                        <a:spcAft>
                          <a:spcPts val="0"/>
                        </a:spcAft>
                      </a:pPr>
                      <a:r>
                        <a:rPr lang="en-US" sz="1600" b="1" dirty="0">
                          <a:effectLst/>
                        </a:rPr>
                        <a:t>(7.55)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b="1" dirty="0">
                          <a:effectLst/>
                        </a:rPr>
                        <a:t>0.02***</a:t>
                      </a:r>
                    </a:p>
                    <a:p>
                      <a:pPr marL="0" marR="0" algn="ctr">
                        <a:lnSpc>
                          <a:spcPct val="107000"/>
                        </a:lnSpc>
                        <a:spcBef>
                          <a:spcPts val="0"/>
                        </a:spcBef>
                        <a:spcAft>
                          <a:spcPts val="0"/>
                        </a:spcAft>
                      </a:pPr>
                      <a:r>
                        <a:rPr lang="en-US" sz="1600" b="1" dirty="0">
                          <a:effectLst/>
                        </a:rPr>
                        <a:t>(7.96)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2401534924"/>
                  </a:ext>
                </a:extLst>
              </a:tr>
              <a:tr h="514646">
                <a:tc>
                  <a:txBody>
                    <a:bodyPr/>
                    <a:lstStyle/>
                    <a:p>
                      <a:pPr marL="0" marR="0">
                        <a:lnSpc>
                          <a:spcPct val="107000"/>
                        </a:lnSpc>
                        <a:spcBef>
                          <a:spcPts val="0"/>
                        </a:spcBef>
                        <a:spcAft>
                          <a:spcPts val="0"/>
                        </a:spcAft>
                      </a:pPr>
                      <a:r>
                        <a:rPr lang="en-US" sz="1600" spc="25" dirty="0">
                          <a:effectLst/>
                        </a:rPr>
                        <a:t>Natural product interest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spc="25" dirty="0">
                          <a:effectLst/>
                        </a:rPr>
                        <a:t>0.03***</a:t>
                      </a:r>
                      <a:endParaRPr lang="en-US" sz="1600" b="1" dirty="0">
                        <a:effectLst/>
                      </a:endParaRPr>
                    </a:p>
                    <a:p>
                      <a:pPr marL="0" marR="0" algn="ctr">
                        <a:lnSpc>
                          <a:spcPct val="107000"/>
                        </a:lnSpc>
                        <a:spcBef>
                          <a:spcPts val="0"/>
                        </a:spcBef>
                        <a:spcAft>
                          <a:spcPts val="0"/>
                        </a:spcAft>
                      </a:pPr>
                      <a:r>
                        <a:rPr lang="en-US" sz="1600" b="1" spc="25" dirty="0">
                          <a:effectLst/>
                        </a:rPr>
                        <a:t>(2.59)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spc="25" dirty="0">
                          <a:effectLst/>
                        </a:rPr>
                        <a:t>0.005***</a:t>
                      </a:r>
                      <a:endParaRPr lang="en-US" sz="1600" b="1" dirty="0">
                        <a:effectLst/>
                      </a:endParaRPr>
                    </a:p>
                    <a:p>
                      <a:pPr marL="0" marR="0" algn="ctr">
                        <a:lnSpc>
                          <a:spcPct val="107000"/>
                        </a:lnSpc>
                        <a:spcBef>
                          <a:spcPts val="0"/>
                        </a:spcBef>
                        <a:spcAft>
                          <a:spcPts val="0"/>
                        </a:spcAft>
                      </a:pPr>
                      <a:r>
                        <a:rPr lang="en-US" sz="1600" b="1" spc="25" dirty="0">
                          <a:effectLst/>
                        </a:rPr>
                        <a:t>(2.58)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a:effectLst/>
                        </a:rPr>
                        <a:t>-0.01</a:t>
                      </a:r>
                    </a:p>
                    <a:p>
                      <a:pPr marL="0" marR="0" algn="ctr">
                        <a:lnSpc>
                          <a:spcPct val="107000"/>
                        </a:lnSpc>
                        <a:spcBef>
                          <a:spcPts val="0"/>
                        </a:spcBef>
                        <a:spcAft>
                          <a:spcPts val="0"/>
                        </a:spcAft>
                      </a:pPr>
                      <a:r>
                        <a:rPr lang="en-US" sz="1600">
                          <a:effectLst/>
                        </a:rPr>
                        <a:t>(-0.59)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a:effectLst/>
                        </a:rPr>
                        <a:t>-0.001</a:t>
                      </a:r>
                    </a:p>
                    <a:p>
                      <a:pPr marL="0" marR="0" algn="ctr">
                        <a:lnSpc>
                          <a:spcPct val="107000"/>
                        </a:lnSpc>
                        <a:spcBef>
                          <a:spcPts val="0"/>
                        </a:spcBef>
                        <a:spcAft>
                          <a:spcPts val="0"/>
                        </a:spcAft>
                      </a:pPr>
                      <a:r>
                        <a:rPr lang="en-US" sz="1600">
                          <a:effectLst/>
                        </a:rPr>
                        <a:t>(-0.59)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2412991508"/>
                  </a:ext>
                </a:extLst>
              </a:tr>
              <a:tr h="514646">
                <a:tc>
                  <a:txBody>
                    <a:bodyPr/>
                    <a:lstStyle/>
                    <a:p>
                      <a:pPr marL="0" marR="0">
                        <a:lnSpc>
                          <a:spcPct val="107000"/>
                        </a:lnSpc>
                        <a:spcBef>
                          <a:spcPts val="0"/>
                        </a:spcBef>
                        <a:spcAft>
                          <a:spcPts val="0"/>
                        </a:spcAft>
                      </a:pPr>
                      <a:r>
                        <a:rPr lang="en-US" sz="1600" spc="25">
                          <a:effectLst/>
                        </a:rPr>
                        <a:t>General health interest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spc="25" dirty="0">
                          <a:effectLst/>
                        </a:rPr>
                        <a:t>0.02**</a:t>
                      </a:r>
                      <a:endParaRPr lang="en-US" sz="1600" b="1" dirty="0">
                        <a:effectLst/>
                      </a:endParaRPr>
                    </a:p>
                    <a:p>
                      <a:pPr marL="0" marR="0" algn="ctr">
                        <a:lnSpc>
                          <a:spcPct val="107000"/>
                        </a:lnSpc>
                        <a:spcBef>
                          <a:spcPts val="0"/>
                        </a:spcBef>
                        <a:spcAft>
                          <a:spcPts val="0"/>
                        </a:spcAft>
                      </a:pPr>
                      <a:r>
                        <a:rPr lang="en-US" sz="1600" b="1" spc="25" dirty="0">
                          <a:effectLst/>
                        </a:rPr>
                        <a:t>(1.98)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spc="25" dirty="0">
                          <a:effectLst/>
                        </a:rPr>
                        <a:t>0.003**</a:t>
                      </a:r>
                      <a:endParaRPr lang="en-US" sz="1600" b="1" dirty="0">
                        <a:effectLst/>
                      </a:endParaRPr>
                    </a:p>
                    <a:p>
                      <a:pPr marL="0" marR="0" algn="ctr">
                        <a:lnSpc>
                          <a:spcPct val="107000"/>
                        </a:lnSpc>
                        <a:spcBef>
                          <a:spcPts val="0"/>
                        </a:spcBef>
                        <a:spcAft>
                          <a:spcPts val="0"/>
                        </a:spcAft>
                      </a:pPr>
                      <a:r>
                        <a:rPr lang="en-US" sz="1600" b="1" spc="25" dirty="0">
                          <a:effectLst/>
                        </a:rPr>
                        <a:t>(1.99)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dirty="0">
                          <a:effectLst/>
                        </a:rPr>
                        <a:t>0.03**</a:t>
                      </a:r>
                    </a:p>
                    <a:p>
                      <a:pPr marL="0" marR="0" algn="ctr">
                        <a:lnSpc>
                          <a:spcPct val="107000"/>
                        </a:lnSpc>
                        <a:spcBef>
                          <a:spcPts val="0"/>
                        </a:spcBef>
                        <a:spcAft>
                          <a:spcPts val="0"/>
                        </a:spcAft>
                      </a:pPr>
                      <a:r>
                        <a:rPr lang="en-US" sz="1600" b="1" dirty="0">
                          <a:effectLst/>
                        </a:rPr>
                        <a:t>(2.37)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b="1" dirty="0">
                          <a:effectLst/>
                        </a:rPr>
                        <a:t>0.005**</a:t>
                      </a:r>
                    </a:p>
                    <a:p>
                      <a:pPr marL="0" marR="0" algn="ctr">
                        <a:lnSpc>
                          <a:spcPct val="107000"/>
                        </a:lnSpc>
                        <a:spcBef>
                          <a:spcPts val="0"/>
                        </a:spcBef>
                        <a:spcAft>
                          <a:spcPts val="0"/>
                        </a:spcAft>
                      </a:pPr>
                      <a:r>
                        <a:rPr lang="en-US" sz="1600" b="1" dirty="0">
                          <a:effectLst/>
                        </a:rPr>
                        <a:t>(2.39)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1026609959"/>
                  </a:ext>
                </a:extLst>
              </a:tr>
              <a:tr h="514646">
                <a:tc>
                  <a:txBody>
                    <a:bodyPr/>
                    <a:lstStyle/>
                    <a:p>
                      <a:pPr marL="0" marR="0">
                        <a:lnSpc>
                          <a:spcPct val="107000"/>
                        </a:lnSpc>
                        <a:spcBef>
                          <a:spcPts val="0"/>
                        </a:spcBef>
                        <a:spcAft>
                          <a:spcPts val="0"/>
                        </a:spcAft>
                      </a:pPr>
                      <a:r>
                        <a:rPr lang="en-US" sz="1600" spc="25" dirty="0">
                          <a:effectLst/>
                        </a:rPr>
                        <a:t>Traditional news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-0.07</a:t>
                      </a:r>
                      <a:endParaRPr lang="en-US" sz="1600">
                        <a:effectLst/>
                      </a:endParaRPr>
                    </a:p>
                    <a:p>
                      <a:pPr marL="0" marR="0" algn="ctr">
                        <a:lnSpc>
                          <a:spcPct val="107000"/>
                        </a:lnSpc>
                        <a:spcBef>
                          <a:spcPts val="0"/>
                        </a:spcBef>
                        <a:spcAft>
                          <a:spcPts val="0"/>
                        </a:spcAft>
                      </a:pPr>
                      <a:r>
                        <a:rPr lang="en-US" sz="1600" spc="25">
                          <a:effectLst/>
                        </a:rPr>
                        <a:t>(-1.50)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-0.01</a:t>
                      </a:r>
                      <a:endParaRPr lang="en-US" sz="1600">
                        <a:effectLst/>
                      </a:endParaRPr>
                    </a:p>
                    <a:p>
                      <a:pPr marL="0" marR="0" algn="ctr">
                        <a:lnSpc>
                          <a:spcPct val="107000"/>
                        </a:lnSpc>
                        <a:spcBef>
                          <a:spcPts val="0"/>
                        </a:spcBef>
                        <a:spcAft>
                          <a:spcPts val="0"/>
                        </a:spcAft>
                      </a:pPr>
                      <a:r>
                        <a:rPr lang="en-US" sz="1600" spc="25">
                          <a:effectLst/>
                        </a:rPr>
                        <a:t>(-1.50)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dirty="0">
                          <a:effectLst/>
                        </a:rPr>
                        <a:t>-0.18***</a:t>
                      </a:r>
                    </a:p>
                    <a:p>
                      <a:pPr marL="0" marR="0" algn="ctr">
                        <a:lnSpc>
                          <a:spcPct val="107000"/>
                        </a:lnSpc>
                        <a:spcBef>
                          <a:spcPts val="0"/>
                        </a:spcBef>
                        <a:spcAft>
                          <a:spcPts val="0"/>
                        </a:spcAft>
                      </a:pPr>
                      <a:r>
                        <a:rPr lang="en-US" sz="1600" b="1" dirty="0">
                          <a:effectLst/>
                        </a:rPr>
                        <a:t>(-3.94)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b="1" dirty="0">
                          <a:effectLst/>
                        </a:rPr>
                        <a:t>-0.03***</a:t>
                      </a:r>
                    </a:p>
                    <a:p>
                      <a:pPr marL="0" marR="0" algn="ctr">
                        <a:lnSpc>
                          <a:spcPct val="107000"/>
                        </a:lnSpc>
                        <a:spcBef>
                          <a:spcPts val="0"/>
                        </a:spcBef>
                        <a:spcAft>
                          <a:spcPts val="0"/>
                        </a:spcAft>
                      </a:pPr>
                      <a:r>
                        <a:rPr lang="en-US" sz="1600" b="1" dirty="0">
                          <a:effectLst/>
                        </a:rPr>
                        <a:t>(-3.98)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730683241"/>
                  </a:ext>
                </a:extLst>
              </a:tr>
              <a:tr h="514646">
                <a:tc>
                  <a:txBody>
                    <a:bodyPr/>
                    <a:lstStyle/>
                    <a:p>
                      <a:pPr marL="0" marR="0">
                        <a:lnSpc>
                          <a:spcPct val="107000"/>
                        </a:lnSpc>
                        <a:spcBef>
                          <a:spcPts val="0"/>
                        </a:spcBef>
                        <a:spcAft>
                          <a:spcPts val="0"/>
                        </a:spcAft>
                      </a:pPr>
                      <a:r>
                        <a:rPr lang="en-US" sz="1600" spc="25">
                          <a:effectLst/>
                        </a:rPr>
                        <a:t>Internet news and social media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0.01</a:t>
                      </a:r>
                      <a:endParaRPr lang="en-US" sz="1600">
                        <a:effectLst/>
                      </a:endParaRPr>
                    </a:p>
                    <a:p>
                      <a:pPr marL="0" marR="0" algn="ctr">
                        <a:lnSpc>
                          <a:spcPct val="107000"/>
                        </a:lnSpc>
                        <a:spcBef>
                          <a:spcPts val="0"/>
                        </a:spcBef>
                        <a:spcAft>
                          <a:spcPts val="0"/>
                        </a:spcAft>
                      </a:pPr>
                      <a:r>
                        <a:rPr lang="en-US" sz="1600" spc="25">
                          <a:effectLst/>
                        </a:rPr>
                        <a:t>(0.19)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0.002</a:t>
                      </a:r>
                      <a:endParaRPr lang="en-US" sz="1600">
                        <a:effectLst/>
                      </a:endParaRPr>
                    </a:p>
                    <a:p>
                      <a:pPr marL="0" marR="0" algn="ctr">
                        <a:lnSpc>
                          <a:spcPct val="107000"/>
                        </a:lnSpc>
                        <a:spcBef>
                          <a:spcPts val="0"/>
                        </a:spcBef>
                        <a:spcAft>
                          <a:spcPts val="0"/>
                        </a:spcAft>
                      </a:pPr>
                      <a:r>
                        <a:rPr lang="en-US" sz="1600" spc="25">
                          <a:effectLst/>
                        </a:rPr>
                        <a:t>(0.19)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b="1" dirty="0">
                          <a:effectLst/>
                        </a:rPr>
                        <a:t>0.11**</a:t>
                      </a:r>
                    </a:p>
                    <a:p>
                      <a:pPr marL="0" marR="0" algn="ctr">
                        <a:lnSpc>
                          <a:spcPct val="107000"/>
                        </a:lnSpc>
                        <a:spcBef>
                          <a:spcPts val="0"/>
                        </a:spcBef>
                        <a:spcAft>
                          <a:spcPts val="0"/>
                        </a:spcAft>
                      </a:pPr>
                      <a:r>
                        <a:rPr lang="en-US" sz="1600" b="1" dirty="0">
                          <a:effectLst/>
                        </a:rPr>
                        <a:t>(2.23)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tc>
                  <a:txBody>
                    <a:bodyPr/>
                    <a:lstStyle/>
                    <a:p>
                      <a:pPr marL="0" marR="0" algn="ctr">
                        <a:lnSpc>
                          <a:spcPct val="107000"/>
                        </a:lnSpc>
                        <a:spcBef>
                          <a:spcPts val="0"/>
                        </a:spcBef>
                        <a:spcAft>
                          <a:spcPts val="0"/>
                        </a:spcAft>
                      </a:pPr>
                      <a:r>
                        <a:rPr lang="en-US" sz="1600" b="1" dirty="0">
                          <a:effectLst/>
                        </a:rPr>
                        <a:t>0.02**</a:t>
                      </a:r>
                    </a:p>
                    <a:p>
                      <a:pPr marL="0" marR="0" algn="ctr">
                        <a:lnSpc>
                          <a:spcPct val="107000"/>
                        </a:lnSpc>
                        <a:spcBef>
                          <a:spcPts val="0"/>
                        </a:spcBef>
                        <a:spcAft>
                          <a:spcPts val="0"/>
                        </a:spcAft>
                      </a:pPr>
                      <a:r>
                        <a:rPr lang="en-US" sz="1600" b="1" dirty="0">
                          <a:effectLst/>
                        </a:rPr>
                        <a:t>(2.23)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nchor="b"/>
                </a:tc>
                <a:extLst>
                  <a:ext uri="{0D108BD9-81ED-4DB2-BD59-A6C34878D82A}">
                    <a16:rowId xmlns:a16="http://schemas.microsoft.com/office/drawing/2014/main" val="1913245620"/>
                  </a:ext>
                </a:extLst>
              </a:tr>
              <a:tr h="251462">
                <a:tc>
                  <a:txBody>
                    <a:bodyPr/>
                    <a:lstStyle/>
                    <a:p>
                      <a:pPr marL="0" marR="0">
                        <a:lnSpc>
                          <a:spcPct val="107000"/>
                        </a:lnSpc>
                        <a:spcBef>
                          <a:spcPts val="0"/>
                        </a:spcBef>
                        <a:spcAft>
                          <a:spcPts val="0"/>
                        </a:spcAft>
                      </a:pPr>
                      <a:r>
                        <a:rPr lang="en-US" sz="1600" spc="25">
                          <a:effectLst/>
                        </a:rPr>
                        <a:t>Log likelihood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-526.2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CA" sz="1600">
                          <a:effectLst/>
                        </a:rPr>
                        <a:t>-557.2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extLst>
                  <a:ext uri="{0D108BD9-81ED-4DB2-BD59-A6C34878D82A}">
                    <a16:rowId xmlns:a16="http://schemas.microsoft.com/office/drawing/2014/main" val="1815500108"/>
                  </a:ext>
                </a:extLst>
              </a:tr>
              <a:tr h="251462">
                <a:tc>
                  <a:txBody>
                    <a:bodyPr/>
                    <a:lstStyle/>
                    <a:p>
                      <a:pPr marL="0" marR="0">
                        <a:lnSpc>
                          <a:spcPct val="107000"/>
                        </a:lnSpc>
                        <a:spcBef>
                          <a:spcPts val="0"/>
                        </a:spcBef>
                        <a:spcAft>
                          <a:spcPts val="0"/>
                        </a:spcAft>
                      </a:pPr>
                      <a:r>
                        <a:rPr lang="en-US" sz="1600" spc="25">
                          <a:effectLst/>
                        </a:rPr>
                        <a:t>McFadden Pseudo R</a:t>
                      </a:r>
                      <a:r>
                        <a:rPr lang="en-US" sz="1600" spc="25" baseline="300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extLst>
                  <a:ext uri="{0D108BD9-81ED-4DB2-BD59-A6C34878D82A}">
                    <a16:rowId xmlns:a16="http://schemas.microsoft.com/office/drawing/2014/main" val="2275047568"/>
                  </a:ext>
                </a:extLst>
              </a:tr>
              <a:tr h="251462">
                <a:tc>
                  <a:txBody>
                    <a:bodyPr/>
                    <a:lstStyle/>
                    <a:p>
                      <a:pPr marL="0" marR="0">
                        <a:lnSpc>
                          <a:spcPct val="107000"/>
                        </a:lnSpc>
                        <a:spcBef>
                          <a:spcPts val="0"/>
                        </a:spcBef>
                        <a:spcAft>
                          <a:spcPts val="0"/>
                        </a:spcAft>
                      </a:pPr>
                      <a:r>
                        <a:rPr lang="en-US" sz="1600" spc="25">
                          <a:effectLst/>
                        </a:rPr>
                        <a:t>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1764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a:effectLst/>
                        </a:rPr>
                        <a:t>1738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tc>
                  <a:txBody>
                    <a:bodyPr/>
                    <a:lstStyle/>
                    <a:p>
                      <a:pPr marL="0" marR="0" algn="ctr">
                        <a:lnSpc>
                          <a:spcPct val="107000"/>
                        </a:lnSpc>
                        <a:spcBef>
                          <a:spcPts val="0"/>
                        </a:spcBef>
                        <a:spcAft>
                          <a:spcPts val="0"/>
                        </a:spcAft>
                      </a:pPr>
                      <a:r>
                        <a:rPr lang="en-US" sz="1600" spc="25"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013" marR="39013" marT="0" marB="0"/>
                </a:tc>
                <a:extLst>
                  <a:ext uri="{0D108BD9-81ED-4DB2-BD59-A6C34878D82A}">
                    <a16:rowId xmlns:a16="http://schemas.microsoft.com/office/drawing/2014/main" val="1498176950"/>
                  </a:ext>
                </a:extLst>
              </a:tr>
            </a:tbl>
          </a:graphicData>
        </a:graphic>
      </p:graphicFrame>
    </p:spTree>
    <p:extLst>
      <p:ext uri="{BB962C8B-B14F-4D97-AF65-F5344CB8AC3E}">
        <p14:creationId xmlns:p14="http://schemas.microsoft.com/office/powerpoint/2010/main" val="3995052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stretch>
            <a:fillRect/>
          </a:stretch>
        </p:blipFill>
        <p:spPr>
          <a:xfrm>
            <a:off x="457003" y="587829"/>
            <a:ext cx="8777090" cy="5348931"/>
          </a:xfrm>
          <a:prstGeom prst="rect">
            <a:avLst/>
          </a:prstGeom>
        </p:spPr>
      </p:pic>
    </p:spTree>
    <p:extLst>
      <p:ext uri="{BB962C8B-B14F-4D97-AF65-F5344CB8AC3E}">
        <p14:creationId xmlns:p14="http://schemas.microsoft.com/office/powerpoint/2010/main" val="3163442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8643940"/>
              </p:ext>
            </p:extLst>
          </p:nvPr>
        </p:nvGraphicFramePr>
        <p:xfrm>
          <a:off x="300445" y="195941"/>
          <a:ext cx="8712926" cy="6229224"/>
        </p:xfrm>
        <a:graphic>
          <a:graphicData uri="http://schemas.openxmlformats.org/drawingml/2006/table">
            <a:tbl>
              <a:tblPr firstRow="1" firstCol="1" bandRow="1">
                <a:tableStyleId>{5C22544A-7EE6-4342-B048-85BDC9FD1C3A}</a:tableStyleId>
              </a:tblPr>
              <a:tblGrid>
                <a:gridCol w="2075029">
                  <a:extLst>
                    <a:ext uri="{9D8B030D-6E8A-4147-A177-3AD203B41FA5}">
                      <a16:colId xmlns:a16="http://schemas.microsoft.com/office/drawing/2014/main" val="26992825"/>
                    </a:ext>
                  </a:extLst>
                </a:gridCol>
                <a:gridCol w="1057608">
                  <a:extLst>
                    <a:ext uri="{9D8B030D-6E8A-4147-A177-3AD203B41FA5}">
                      <a16:colId xmlns:a16="http://schemas.microsoft.com/office/drawing/2014/main" val="398666372"/>
                    </a:ext>
                  </a:extLst>
                </a:gridCol>
                <a:gridCol w="972671">
                  <a:extLst>
                    <a:ext uri="{9D8B030D-6E8A-4147-A177-3AD203B41FA5}">
                      <a16:colId xmlns:a16="http://schemas.microsoft.com/office/drawing/2014/main" val="3212256536"/>
                    </a:ext>
                  </a:extLst>
                </a:gridCol>
                <a:gridCol w="1484118">
                  <a:extLst>
                    <a:ext uri="{9D8B030D-6E8A-4147-A177-3AD203B41FA5}">
                      <a16:colId xmlns:a16="http://schemas.microsoft.com/office/drawing/2014/main" val="2815706993"/>
                    </a:ext>
                  </a:extLst>
                </a:gridCol>
                <a:gridCol w="821972">
                  <a:extLst>
                    <a:ext uri="{9D8B030D-6E8A-4147-A177-3AD203B41FA5}">
                      <a16:colId xmlns:a16="http://schemas.microsoft.com/office/drawing/2014/main" val="420491386"/>
                    </a:ext>
                  </a:extLst>
                </a:gridCol>
                <a:gridCol w="817410">
                  <a:extLst>
                    <a:ext uri="{9D8B030D-6E8A-4147-A177-3AD203B41FA5}">
                      <a16:colId xmlns:a16="http://schemas.microsoft.com/office/drawing/2014/main" val="2430732701"/>
                    </a:ext>
                  </a:extLst>
                </a:gridCol>
                <a:gridCol w="1484118">
                  <a:extLst>
                    <a:ext uri="{9D8B030D-6E8A-4147-A177-3AD203B41FA5}">
                      <a16:colId xmlns:a16="http://schemas.microsoft.com/office/drawing/2014/main" val="865053923"/>
                    </a:ext>
                  </a:extLst>
                </a:gridCol>
              </a:tblGrid>
              <a:tr h="76908">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gridSpan="3">
                  <a:txBody>
                    <a:bodyPr/>
                    <a:lstStyle/>
                    <a:p>
                      <a:pPr marL="0" marR="0" algn="ctr">
                        <a:lnSpc>
                          <a:spcPct val="107000"/>
                        </a:lnSpc>
                        <a:spcBef>
                          <a:spcPts val="0"/>
                        </a:spcBef>
                        <a:spcAft>
                          <a:spcPts val="0"/>
                        </a:spcAft>
                      </a:pPr>
                      <a:r>
                        <a:rPr lang="en-US" sz="1800">
                          <a:effectLst/>
                        </a:rPr>
                        <a:t>2016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a:effectLst/>
                        </a:rPr>
                        <a:t>2017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276515"/>
                  </a:ext>
                </a:extLst>
              </a:tr>
              <a:tr h="230723">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a:effectLst/>
                        </a:rPr>
                        <a:t>Food integrity concern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a:effectLst/>
                        </a:rPr>
                        <a:t>GM concern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dirty="0">
                          <a:effectLst/>
                        </a:rPr>
                        <a:t>Nanotechnology concern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dirty="0">
                          <a:effectLst/>
                        </a:rPr>
                        <a:t>Food integrity </a:t>
                      </a:r>
                      <a:r>
                        <a:rPr lang="en-US" sz="1800" dirty="0">
                          <a:effectLst/>
                        </a:rPr>
                        <a:t>concern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a:effectLst/>
                        </a:rPr>
                        <a:t>GM concern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dirty="0">
                          <a:effectLst/>
                        </a:rPr>
                        <a:t>Nanotechnology concern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extLst>
                  <a:ext uri="{0D108BD9-81ED-4DB2-BD59-A6C34878D82A}">
                    <a16:rowId xmlns:a16="http://schemas.microsoft.com/office/drawing/2014/main" val="2116359905"/>
                  </a:ext>
                </a:extLst>
              </a:tr>
              <a:tr h="76908">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gridSpan="6">
                  <a:txBody>
                    <a:bodyPr/>
                    <a:lstStyle/>
                    <a:p>
                      <a:pPr marL="0" marR="0" algn="ctr">
                        <a:lnSpc>
                          <a:spcPct val="107000"/>
                        </a:lnSpc>
                        <a:spcBef>
                          <a:spcPts val="0"/>
                        </a:spcBef>
                        <a:spcAft>
                          <a:spcPts val="0"/>
                        </a:spcAft>
                      </a:pPr>
                      <a:r>
                        <a:rPr lang="en-US" sz="1800">
                          <a:effectLst/>
                        </a:rPr>
                        <a:t>β (T-statistic)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648569"/>
                  </a:ext>
                </a:extLst>
              </a:tr>
              <a:tr h="153815">
                <a:tc>
                  <a:txBody>
                    <a:bodyPr/>
                    <a:lstStyle/>
                    <a:p>
                      <a:pPr marL="0" marR="0">
                        <a:lnSpc>
                          <a:spcPct val="107000"/>
                        </a:lnSpc>
                        <a:spcBef>
                          <a:spcPts val="0"/>
                        </a:spcBef>
                        <a:spcAft>
                          <a:spcPts val="0"/>
                        </a:spcAft>
                      </a:pPr>
                      <a:r>
                        <a:rPr lang="en-US" sz="1600" dirty="0">
                          <a:effectLst/>
                        </a:rPr>
                        <a:t>Food integrity concern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a:effectLst/>
                        </a:rPr>
                        <a:t>-</a:t>
                      </a:r>
                    </a:p>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0.69***</a:t>
                      </a:r>
                    </a:p>
                    <a:p>
                      <a:pPr marL="0" marR="0" algn="ctr">
                        <a:lnSpc>
                          <a:spcPct val="107000"/>
                        </a:lnSpc>
                        <a:spcBef>
                          <a:spcPts val="0"/>
                        </a:spcBef>
                        <a:spcAft>
                          <a:spcPts val="0"/>
                        </a:spcAft>
                      </a:pPr>
                      <a:r>
                        <a:rPr lang="en-US" sz="1600">
                          <a:effectLst/>
                        </a:rPr>
                        <a:t>(21.0)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0.69***</a:t>
                      </a:r>
                    </a:p>
                    <a:p>
                      <a:pPr marL="0" marR="0" algn="ctr">
                        <a:lnSpc>
                          <a:spcPct val="107000"/>
                        </a:lnSpc>
                        <a:spcBef>
                          <a:spcPts val="0"/>
                        </a:spcBef>
                        <a:spcAft>
                          <a:spcPts val="0"/>
                        </a:spcAft>
                      </a:pPr>
                      <a:r>
                        <a:rPr lang="en-US" sz="1600">
                          <a:effectLst/>
                        </a:rPr>
                        <a:t>(17.4)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a:t>
                      </a:r>
                    </a:p>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0.81*** (23.9)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0.83***</a:t>
                      </a:r>
                    </a:p>
                    <a:p>
                      <a:pPr marL="0" marR="0" algn="ctr">
                        <a:lnSpc>
                          <a:spcPct val="107000"/>
                        </a:lnSpc>
                        <a:spcBef>
                          <a:spcPts val="0"/>
                        </a:spcBef>
                        <a:spcAft>
                          <a:spcPts val="0"/>
                        </a:spcAft>
                      </a:pPr>
                      <a:r>
                        <a:rPr lang="en-US" sz="1600">
                          <a:effectLst/>
                        </a:rPr>
                        <a:t>(20.9)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extLst>
                  <a:ext uri="{0D108BD9-81ED-4DB2-BD59-A6C34878D82A}">
                    <a16:rowId xmlns:a16="http://schemas.microsoft.com/office/drawing/2014/main" val="824606335"/>
                  </a:ext>
                </a:extLst>
              </a:tr>
              <a:tr h="230723">
                <a:tc>
                  <a:txBody>
                    <a:bodyPr/>
                    <a:lstStyle/>
                    <a:p>
                      <a:pPr marL="0" marR="0">
                        <a:lnSpc>
                          <a:spcPct val="107000"/>
                        </a:lnSpc>
                        <a:spcBef>
                          <a:spcPts val="0"/>
                        </a:spcBef>
                        <a:spcAft>
                          <a:spcPts val="0"/>
                        </a:spcAft>
                      </a:pPr>
                      <a:r>
                        <a:rPr lang="en-US" sz="1600" dirty="0">
                          <a:effectLst/>
                        </a:rPr>
                        <a:t>Science benefit attitude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dirty="0">
                          <a:effectLst/>
                        </a:rPr>
                        <a:t>-0.05***</a:t>
                      </a:r>
                    </a:p>
                    <a:p>
                      <a:pPr marL="0" marR="0" algn="ctr">
                        <a:lnSpc>
                          <a:spcPct val="107000"/>
                        </a:lnSpc>
                        <a:spcBef>
                          <a:spcPts val="0"/>
                        </a:spcBef>
                        <a:spcAft>
                          <a:spcPts val="0"/>
                        </a:spcAft>
                      </a:pPr>
                      <a:r>
                        <a:rPr lang="en-US" sz="1600" dirty="0">
                          <a:effectLst/>
                        </a:rPr>
                        <a:t>(-4.55)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dirty="0">
                          <a:effectLst/>
                        </a:rPr>
                        <a:t>-0.07***</a:t>
                      </a:r>
                    </a:p>
                    <a:p>
                      <a:pPr marL="0" marR="0" algn="ctr">
                        <a:lnSpc>
                          <a:spcPct val="107000"/>
                        </a:lnSpc>
                        <a:spcBef>
                          <a:spcPts val="0"/>
                        </a:spcBef>
                        <a:spcAft>
                          <a:spcPts val="0"/>
                        </a:spcAft>
                      </a:pPr>
                      <a:r>
                        <a:rPr lang="en-US" sz="1600" dirty="0">
                          <a:effectLst/>
                        </a:rPr>
                        <a:t>(-4.37)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dirty="0">
                          <a:effectLst/>
                        </a:rPr>
                        <a:t>-0.07***</a:t>
                      </a:r>
                    </a:p>
                    <a:p>
                      <a:pPr marL="0" marR="0" algn="ctr">
                        <a:lnSpc>
                          <a:spcPct val="107000"/>
                        </a:lnSpc>
                        <a:spcBef>
                          <a:spcPts val="0"/>
                        </a:spcBef>
                        <a:spcAft>
                          <a:spcPts val="0"/>
                        </a:spcAft>
                      </a:pPr>
                      <a:r>
                        <a:rPr lang="en-US" sz="1600" dirty="0">
                          <a:effectLst/>
                        </a:rPr>
                        <a:t>(-3.84)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-0.05*** (-3.83)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-0.10*** (-6.87)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-0.10***</a:t>
                      </a:r>
                    </a:p>
                    <a:p>
                      <a:pPr marL="0" marR="0" algn="ctr">
                        <a:lnSpc>
                          <a:spcPct val="107000"/>
                        </a:lnSpc>
                        <a:spcBef>
                          <a:spcPts val="0"/>
                        </a:spcBef>
                        <a:spcAft>
                          <a:spcPts val="0"/>
                        </a:spcAft>
                      </a:pPr>
                      <a:r>
                        <a:rPr lang="en-US" sz="1600">
                          <a:effectLst/>
                        </a:rPr>
                        <a:t>(-6.10)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extLst>
                  <a:ext uri="{0D108BD9-81ED-4DB2-BD59-A6C34878D82A}">
                    <a16:rowId xmlns:a16="http://schemas.microsoft.com/office/drawing/2014/main" val="877711534"/>
                  </a:ext>
                </a:extLst>
              </a:tr>
              <a:tr h="76908">
                <a:tc>
                  <a:txBody>
                    <a:bodyPr/>
                    <a:lstStyle/>
                    <a:p>
                      <a:pPr marL="0" marR="0">
                        <a:lnSpc>
                          <a:spcPct val="107000"/>
                        </a:lnSpc>
                        <a:spcBef>
                          <a:spcPts val="0"/>
                        </a:spcBef>
                        <a:spcAft>
                          <a:spcPts val="0"/>
                        </a:spcAft>
                      </a:pPr>
                      <a:r>
                        <a:rPr lang="en-US" sz="1600">
                          <a:effectLst/>
                        </a:rPr>
                        <a:t>Trust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extLst>
                  <a:ext uri="{0D108BD9-81ED-4DB2-BD59-A6C34878D82A}">
                    <a16:rowId xmlns:a16="http://schemas.microsoft.com/office/drawing/2014/main" val="1041140838"/>
                  </a:ext>
                </a:extLst>
              </a:tr>
              <a:tr h="230723">
                <a:tc>
                  <a:txBody>
                    <a:bodyPr/>
                    <a:lstStyle/>
                    <a:p>
                      <a:pPr marL="0" marR="0">
                        <a:lnSpc>
                          <a:spcPct val="107000"/>
                        </a:lnSpc>
                        <a:spcBef>
                          <a:spcPts val="0"/>
                        </a:spcBef>
                        <a:spcAft>
                          <a:spcPts val="0"/>
                        </a:spcAft>
                      </a:pPr>
                      <a:r>
                        <a:rPr lang="en-US" sz="1600">
                          <a:effectLst/>
                        </a:rPr>
                        <a:t>Generalized trust in people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b="1" dirty="0">
                          <a:effectLst/>
                        </a:rPr>
                        <a:t>-0.08*</a:t>
                      </a:r>
                    </a:p>
                    <a:p>
                      <a:pPr marL="0" marR="0" algn="ctr">
                        <a:lnSpc>
                          <a:spcPct val="107000"/>
                        </a:lnSpc>
                        <a:spcBef>
                          <a:spcPts val="0"/>
                        </a:spcBef>
                        <a:spcAft>
                          <a:spcPts val="0"/>
                        </a:spcAft>
                      </a:pPr>
                      <a:r>
                        <a:rPr lang="en-US" sz="1600" b="1" dirty="0">
                          <a:effectLst/>
                        </a:rPr>
                        <a:t>(-1.70)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-0.14**</a:t>
                      </a:r>
                    </a:p>
                    <a:p>
                      <a:pPr marL="0" marR="0" algn="ctr">
                        <a:lnSpc>
                          <a:spcPct val="107000"/>
                        </a:lnSpc>
                        <a:spcBef>
                          <a:spcPts val="0"/>
                        </a:spcBef>
                        <a:spcAft>
                          <a:spcPts val="0"/>
                        </a:spcAft>
                      </a:pPr>
                      <a:r>
                        <a:rPr lang="en-US" sz="1600" b="1" dirty="0">
                          <a:effectLst/>
                        </a:rPr>
                        <a:t>(-2.40)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-0.19***</a:t>
                      </a:r>
                    </a:p>
                    <a:p>
                      <a:pPr marL="0" marR="0" algn="ctr">
                        <a:lnSpc>
                          <a:spcPct val="107000"/>
                        </a:lnSpc>
                        <a:spcBef>
                          <a:spcPts val="0"/>
                        </a:spcBef>
                        <a:spcAft>
                          <a:spcPts val="0"/>
                        </a:spcAft>
                      </a:pPr>
                      <a:r>
                        <a:rPr lang="en-US" sz="1600" b="1" dirty="0">
                          <a:effectLst/>
                        </a:rPr>
                        <a:t>(-2.82)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-0.12*** (-2.47)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dirty="0">
                          <a:effectLst/>
                        </a:rPr>
                        <a:t>-0.02 </a:t>
                      </a:r>
                    </a:p>
                    <a:p>
                      <a:pPr marL="0" marR="0" algn="ctr">
                        <a:lnSpc>
                          <a:spcPct val="107000"/>
                        </a:lnSpc>
                        <a:spcBef>
                          <a:spcPts val="0"/>
                        </a:spcBef>
                        <a:spcAft>
                          <a:spcPts val="0"/>
                        </a:spcAft>
                      </a:pPr>
                      <a:r>
                        <a:rPr lang="en-US" sz="1600" dirty="0">
                          <a:effectLst/>
                        </a:rPr>
                        <a:t>(-0.27)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a:effectLst/>
                        </a:rPr>
                        <a:t>-0.06</a:t>
                      </a:r>
                    </a:p>
                    <a:p>
                      <a:pPr marL="0" marR="0" algn="ctr">
                        <a:lnSpc>
                          <a:spcPct val="107000"/>
                        </a:lnSpc>
                        <a:spcBef>
                          <a:spcPts val="0"/>
                        </a:spcBef>
                        <a:spcAft>
                          <a:spcPts val="0"/>
                        </a:spcAft>
                      </a:pPr>
                      <a:r>
                        <a:rPr lang="en-US" sz="1600">
                          <a:effectLst/>
                        </a:rPr>
                        <a:t>(-0.85)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extLst>
                  <a:ext uri="{0D108BD9-81ED-4DB2-BD59-A6C34878D82A}">
                    <a16:rowId xmlns:a16="http://schemas.microsoft.com/office/drawing/2014/main" val="2674791768"/>
                  </a:ext>
                </a:extLst>
              </a:tr>
              <a:tr h="230723">
                <a:tc>
                  <a:txBody>
                    <a:bodyPr/>
                    <a:lstStyle/>
                    <a:p>
                      <a:pPr marL="0" marR="0">
                        <a:lnSpc>
                          <a:spcPct val="107000"/>
                        </a:lnSpc>
                        <a:spcBef>
                          <a:spcPts val="0"/>
                        </a:spcBef>
                        <a:spcAft>
                          <a:spcPts val="0"/>
                        </a:spcAft>
                      </a:pPr>
                      <a:r>
                        <a:rPr lang="en-US" sz="1600">
                          <a:effectLst/>
                        </a:rPr>
                        <a:t>Trust in government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b="1" dirty="0">
                          <a:effectLst/>
                        </a:rPr>
                        <a:t>-0.14***</a:t>
                      </a:r>
                    </a:p>
                    <a:p>
                      <a:pPr marL="0" marR="0" algn="ctr">
                        <a:lnSpc>
                          <a:spcPct val="107000"/>
                        </a:lnSpc>
                        <a:spcBef>
                          <a:spcPts val="0"/>
                        </a:spcBef>
                        <a:spcAft>
                          <a:spcPts val="0"/>
                        </a:spcAft>
                      </a:pPr>
                      <a:r>
                        <a:rPr lang="en-US" sz="1600" b="1" dirty="0">
                          <a:effectLst/>
                        </a:rPr>
                        <a:t>(-4.99)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-0.12***</a:t>
                      </a:r>
                    </a:p>
                    <a:p>
                      <a:pPr marL="0" marR="0" algn="ctr">
                        <a:lnSpc>
                          <a:spcPct val="107000"/>
                        </a:lnSpc>
                        <a:spcBef>
                          <a:spcPts val="0"/>
                        </a:spcBef>
                        <a:spcAft>
                          <a:spcPts val="0"/>
                        </a:spcAft>
                      </a:pPr>
                      <a:r>
                        <a:rPr lang="en-US" sz="1600" b="1" dirty="0">
                          <a:effectLst/>
                        </a:rPr>
                        <a:t>(-3.55)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-0.13***</a:t>
                      </a:r>
                    </a:p>
                    <a:p>
                      <a:pPr marL="0" marR="0" algn="ctr">
                        <a:lnSpc>
                          <a:spcPct val="107000"/>
                        </a:lnSpc>
                        <a:spcBef>
                          <a:spcPts val="0"/>
                        </a:spcBef>
                        <a:spcAft>
                          <a:spcPts val="0"/>
                        </a:spcAft>
                      </a:pPr>
                      <a:r>
                        <a:rPr lang="en-US" sz="1600" b="1" dirty="0">
                          <a:effectLst/>
                        </a:rPr>
                        <a:t>(-3.25)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-0.09*** (-3.11)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-0.15*** (-4.19)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-0.07*</a:t>
                      </a:r>
                    </a:p>
                    <a:p>
                      <a:pPr marL="0" marR="0" algn="ctr">
                        <a:lnSpc>
                          <a:spcPct val="107000"/>
                        </a:lnSpc>
                        <a:spcBef>
                          <a:spcPts val="0"/>
                        </a:spcBef>
                        <a:spcAft>
                          <a:spcPts val="0"/>
                        </a:spcAft>
                      </a:pPr>
                      <a:r>
                        <a:rPr lang="en-US" sz="1600" b="1" dirty="0">
                          <a:effectLst/>
                        </a:rPr>
                        <a:t>(-1.85)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extLst>
                  <a:ext uri="{0D108BD9-81ED-4DB2-BD59-A6C34878D82A}">
                    <a16:rowId xmlns:a16="http://schemas.microsoft.com/office/drawing/2014/main" val="2380512596"/>
                  </a:ext>
                </a:extLst>
              </a:tr>
              <a:tr h="230723">
                <a:tc>
                  <a:txBody>
                    <a:bodyPr/>
                    <a:lstStyle/>
                    <a:p>
                      <a:pPr marL="0" marR="0">
                        <a:lnSpc>
                          <a:spcPct val="107000"/>
                        </a:lnSpc>
                        <a:spcBef>
                          <a:spcPts val="0"/>
                        </a:spcBef>
                        <a:spcAft>
                          <a:spcPts val="0"/>
                        </a:spcAft>
                      </a:pPr>
                      <a:r>
                        <a:rPr lang="en-US" sz="1600">
                          <a:effectLst/>
                        </a:rPr>
                        <a:t>Trust in industry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b="1" dirty="0">
                          <a:effectLst/>
                        </a:rPr>
                        <a:t>-0.17***</a:t>
                      </a:r>
                    </a:p>
                    <a:p>
                      <a:pPr marL="0" marR="0" algn="ctr">
                        <a:lnSpc>
                          <a:spcPct val="107000"/>
                        </a:lnSpc>
                        <a:spcBef>
                          <a:spcPts val="0"/>
                        </a:spcBef>
                        <a:spcAft>
                          <a:spcPts val="0"/>
                        </a:spcAft>
                      </a:pPr>
                      <a:r>
                        <a:rPr lang="en-US" sz="1600" b="1" dirty="0">
                          <a:effectLst/>
                        </a:rPr>
                        <a:t>(-4.36)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0.04</a:t>
                      </a:r>
                    </a:p>
                    <a:p>
                      <a:pPr marL="0" marR="0" algn="ctr">
                        <a:lnSpc>
                          <a:spcPct val="107000"/>
                        </a:lnSpc>
                        <a:spcBef>
                          <a:spcPts val="0"/>
                        </a:spcBef>
                        <a:spcAft>
                          <a:spcPts val="0"/>
                        </a:spcAft>
                      </a:pPr>
                      <a:r>
                        <a:rPr lang="en-US" sz="1600" b="1" dirty="0">
                          <a:effectLst/>
                        </a:rPr>
                        <a:t>(0.91)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0.22***</a:t>
                      </a:r>
                    </a:p>
                    <a:p>
                      <a:pPr marL="0" marR="0" algn="ctr">
                        <a:lnSpc>
                          <a:spcPct val="107000"/>
                        </a:lnSpc>
                        <a:spcBef>
                          <a:spcPts val="0"/>
                        </a:spcBef>
                        <a:spcAft>
                          <a:spcPts val="0"/>
                        </a:spcAft>
                      </a:pPr>
                      <a:r>
                        <a:rPr lang="en-US" sz="1600" b="1" dirty="0">
                          <a:effectLst/>
                        </a:rPr>
                        <a:t>(3.83)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-0.22*** (-4.84)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dirty="0">
                          <a:effectLst/>
                        </a:rPr>
                        <a:t>0.08 (1.55)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dirty="0">
                          <a:effectLst/>
                        </a:rPr>
                        <a:t>0.04</a:t>
                      </a:r>
                    </a:p>
                    <a:p>
                      <a:pPr marL="0" marR="0" algn="ctr">
                        <a:lnSpc>
                          <a:spcPct val="107000"/>
                        </a:lnSpc>
                        <a:spcBef>
                          <a:spcPts val="0"/>
                        </a:spcBef>
                        <a:spcAft>
                          <a:spcPts val="0"/>
                        </a:spcAft>
                      </a:pPr>
                      <a:r>
                        <a:rPr lang="en-US" sz="1600" dirty="0">
                          <a:effectLst/>
                        </a:rPr>
                        <a:t>(0.65)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extLst>
                  <a:ext uri="{0D108BD9-81ED-4DB2-BD59-A6C34878D82A}">
                    <a16:rowId xmlns:a16="http://schemas.microsoft.com/office/drawing/2014/main" val="808136050"/>
                  </a:ext>
                </a:extLst>
              </a:tr>
              <a:tr h="230723">
                <a:tc>
                  <a:txBody>
                    <a:bodyPr/>
                    <a:lstStyle/>
                    <a:p>
                      <a:pPr marL="0" marR="0">
                        <a:lnSpc>
                          <a:spcPct val="107000"/>
                        </a:lnSpc>
                        <a:spcBef>
                          <a:spcPts val="0"/>
                        </a:spcBef>
                        <a:spcAft>
                          <a:spcPts val="0"/>
                        </a:spcAft>
                      </a:pPr>
                      <a:r>
                        <a:rPr lang="en-US" sz="1600">
                          <a:effectLst/>
                        </a:rPr>
                        <a:t>Trust in research organizations/universities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b="1" dirty="0">
                          <a:effectLst/>
                        </a:rPr>
                        <a:t>0.06**</a:t>
                      </a:r>
                    </a:p>
                    <a:p>
                      <a:pPr marL="0" marR="0" algn="ctr">
                        <a:lnSpc>
                          <a:spcPct val="107000"/>
                        </a:lnSpc>
                        <a:spcBef>
                          <a:spcPts val="0"/>
                        </a:spcBef>
                        <a:spcAft>
                          <a:spcPts val="0"/>
                        </a:spcAft>
                      </a:pPr>
                      <a:r>
                        <a:rPr lang="en-US" sz="1600" b="1" dirty="0">
                          <a:effectLst/>
                        </a:rPr>
                        <a:t>(2.13)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-0.17***</a:t>
                      </a:r>
                    </a:p>
                    <a:p>
                      <a:pPr marL="0" marR="0" algn="ctr">
                        <a:lnSpc>
                          <a:spcPct val="107000"/>
                        </a:lnSpc>
                        <a:spcBef>
                          <a:spcPts val="0"/>
                        </a:spcBef>
                        <a:spcAft>
                          <a:spcPts val="0"/>
                        </a:spcAft>
                      </a:pPr>
                      <a:r>
                        <a:rPr lang="en-US" sz="1600" b="1" dirty="0">
                          <a:effectLst/>
                        </a:rPr>
                        <a:t>(-4.42)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-0.19***</a:t>
                      </a:r>
                    </a:p>
                    <a:p>
                      <a:pPr marL="0" marR="0" algn="ctr">
                        <a:lnSpc>
                          <a:spcPct val="107000"/>
                        </a:lnSpc>
                        <a:spcBef>
                          <a:spcPts val="0"/>
                        </a:spcBef>
                        <a:spcAft>
                          <a:spcPts val="0"/>
                        </a:spcAft>
                      </a:pPr>
                      <a:r>
                        <a:rPr lang="en-US" sz="1600" b="1" dirty="0">
                          <a:effectLst/>
                        </a:rPr>
                        <a:t>(-4.39)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-0.02</a:t>
                      </a:r>
                    </a:p>
                    <a:p>
                      <a:pPr marL="0" marR="0" algn="ctr">
                        <a:lnSpc>
                          <a:spcPct val="107000"/>
                        </a:lnSpc>
                        <a:spcBef>
                          <a:spcPts val="0"/>
                        </a:spcBef>
                        <a:spcAft>
                          <a:spcPts val="0"/>
                        </a:spcAft>
                      </a:pPr>
                      <a:r>
                        <a:rPr lang="en-US" sz="1600" b="1" dirty="0">
                          <a:effectLst/>
                        </a:rPr>
                        <a:t>(-0.67)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-0.11*** (-2.70)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-0.20***</a:t>
                      </a:r>
                    </a:p>
                    <a:p>
                      <a:pPr marL="0" marR="0" algn="ctr">
                        <a:lnSpc>
                          <a:spcPct val="107000"/>
                        </a:lnSpc>
                        <a:spcBef>
                          <a:spcPts val="0"/>
                        </a:spcBef>
                        <a:spcAft>
                          <a:spcPts val="0"/>
                        </a:spcAft>
                      </a:pPr>
                      <a:r>
                        <a:rPr lang="en-US" sz="1600" b="1" dirty="0">
                          <a:effectLst/>
                        </a:rPr>
                        <a:t>(-4.30)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extLst>
                  <a:ext uri="{0D108BD9-81ED-4DB2-BD59-A6C34878D82A}">
                    <a16:rowId xmlns:a16="http://schemas.microsoft.com/office/drawing/2014/main" val="2340371306"/>
                  </a:ext>
                </a:extLst>
              </a:tr>
              <a:tr h="153815">
                <a:tc>
                  <a:txBody>
                    <a:bodyPr/>
                    <a:lstStyle/>
                    <a:p>
                      <a:pPr marL="0" marR="0">
                        <a:lnSpc>
                          <a:spcPct val="107000"/>
                        </a:lnSpc>
                        <a:spcBef>
                          <a:spcPts val="0"/>
                        </a:spcBef>
                        <a:spcAft>
                          <a:spcPts val="0"/>
                        </a:spcAft>
                      </a:pPr>
                      <a:r>
                        <a:rPr lang="en-US" sz="1600">
                          <a:effectLst/>
                        </a:rPr>
                        <a:t>Trust in advocacy groups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600" b="1" dirty="0">
                          <a:effectLst/>
                        </a:rPr>
                        <a:t>0.16*** (5.14)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0.17***</a:t>
                      </a:r>
                    </a:p>
                    <a:p>
                      <a:pPr marL="0" marR="0" algn="ctr">
                        <a:lnSpc>
                          <a:spcPct val="107000"/>
                        </a:lnSpc>
                        <a:spcBef>
                          <a:spcPts val="0"/>
                        </a:spcBef>
                        <a:spcAft>
                          <a:spcPts val="0"/>
                        </a:spcAft>
                      </a:pPr>
                      <a:r>
                        <a:rPr lang="en-US" sz="1600" b="1" dirty="0">
                          <a:effectLst/>
                        </a:rPr>
                        <a:t>(4.27)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0.17***</a:t>
                      </a:r>
                    </a:p>
                    <a:p>
                      <a:pPr marL="0" marR="0" algn="ctr">
                        <a:lnSpc>
                          <a:spcPct val="107000"/>
                        </a:lnSpc>
                        <a:spcBef>
                          <a:spcPts val="0"/>
                        </a:spcBef>
                        <a:spcAft>
                          <a:spcPts val="0"/>
                        </a:spcAft>
                      </a:pPr>
                      <a:r>
                        <a:rPr lang="en-US" sz="1600" b="1" dirty="0">
                          <a:effectLst/>
                        </a:rPr>
                        <a:t>(3.62)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0.21*** (5.15)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0.15*** (2.88)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600" b="1" dirty="0">
                          <a:effectLst/>
                        </a:rPr>
                        <a:t>0.16***</a:t>
                      </a:r>
                    </a:p>
                    <a:p>
                      <a:pPr marL="0" marR="0" algn="ctr">
                        <a:lnSpc>
                          <a:spcPct val="107000"/>
                        </a:lnSpc>
                        <a:spcBef>
                          <a:spcPts val="0"/>
                        </a:spcBef>
                        <a:spcAft>
                          <a:spcPts val="0"/>
                        </a:spcAft>
                      </a:pPr>
                      <a:r>
                        <a:rPr lang="en-US" sz="1600" b="1" dirty="0">
                          <a:effectLst/>
                        </a:rPr>
                        <a:t>(2.86)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extLst>
                  <a:ext uri="{0D108BD9-81ED-4DB2-BD59-A6C34878D82A}">
                    <a16:rowId xmlns:a16="http://schemas.microsoft.com/office/drawing/2014/main" val="1737030041"/>
                  </a:ext>
                </a:extLst>
              </a:tr>
              <a:tr h="76908">
                <a:tc>
                  <a:txBody>
                    <a:bodyPr/>
                    <a:lstStyle/>
                    <a:p>
                      <a:pPr marL="0" marR="0">
                        <a:lnSpc>
                          <a:spcPct val="107000"/>
                        </a:lnSpc>
                        <a:spcBef>
                          <a:spcPts val="0"/>
                        </a:spcBef>
                        <a:spcAft>
                          <a:spcPts val="0"/>
                        </a:spcAft>
                      </a:pPr>
                      <a:r>
                        <a:rPr lang="en-US" sz="1800" dirty="0">
                          <a:effectLst/>
                        </a:rPr>
                        <a:t>Scaled R</a:t>
                      </a:r>
                      <a:r>
                        <a:rPr lang="en-US" sz="1800" baseline="300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800">
                          <a:effectLst/>
                        </a:rPr>
                        <a:t>0.43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800">
                          <a:effectLst/>
                        </a:rPr>
                        <a:t>0.43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a:effectLst/>
                        </a:rPr>
                        <a:t>0.50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a:effectLst/>
                        </a:rPr>
                        <a:t>0.49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extLst>
                  <a:ext uri="{0D108BD9-81ED-4DB2-BD59-A6C34878D82A}">
                    <a16:rowId xmlns:a16="http://schemas.microsoft.com/office/drawing/2014/main" val="3630429214"/>
                  </a:ext>
                </a:extLst>
              </a:tr>
              <a:tr h="76908">
                <a:tc>
                  <a:txBody>
                    <a:bodyPr/>
                    <a:lstStyle/>
                    <a:p>
                      <a:pPr marL="0" marR="0">
                        <a:lnSpc>
                          <a:spcPct val="107000"/>
                        </a:lnSpc>
                        <a:spcBef>
                          <a:spcPts val="0"/>
                        </a:spcBef>
                        <a:spcAft>
                          <a:spcPts val="0"/>
                        </a:spcAft>
                      </a:pPr>
                      <a:r>
                        <a:rPr lang="en-US" sz="1800" dirty="0">
                          <a:effectLst/>
                        </a:rPr>
                        <a:t>Sample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dirty="0">
                          <a:effectLst/>
                        </a:rPr>
                        <a:t>1633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800">
                          <a:effectLst/>
                        </a:rPr>
                        <a:t>1633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nchor="b"/>
                </a:tc>
                <a:tc>
                  <a:txBody>
                    <a:bodyPr/>
                    <a:lstStyle/>
                    <a:p>
                      <a:pPr marL="0" marR="0" algn="ctr">
                        <a:lnSpc>
                          <a:spcPct val="107000"/>
                        </a:lnSpc>
                        <a:spcBef>
                          <a:spcPts val="0"/>
                        </a:spcBef>
                        <a:spcAft>
                          <a:spcPts val="0"/>
                        </a:spcAft>
                      </a:pPr>
                      <a:r>
                        <a:rPr lang="en-US" sz="1800">
                          <a:effectLst/>
                        </a:rPr>
                        <a:t>1195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a:effectLst/>
                        </a:rPr>
                        <a:t>1618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a:effectLst/>
                        </a:rPr>
                        <a:t>1618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tc>
                  <a:txBody>
                    <a:bodyPr/>
                    <a:lstStyle/>
                    <a:p>
                      <a:pPr marL="0" marR="0" algn="ctr">
                        <a:lnSpc>
                          <a:spcPct val="107000"/>
                        </a:lnSpc>
                        <a:spcBef>
                          <a:spcPts val="0"/>
                        </a:spcBef>
                        <a:spcAft>
                          <a:spcPts val="0"/>
                        </a:spcAft>
                      </a:pPr>
                      <a:r>
                        <a:rPr lang="en-US" sz="1800" dirty="0">
                          <a:effectLst/>
                        </a:rPr>
                        <a:t>1240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3793" marR="23793" marT="0" marB="0"/>
                </a:tc>
                <a:extLst>
                  <a:ext uri="{0D108BD9-81ED-4DB2-BD59-A6C34878D82A}">
                    <a16:rowId xmlns:a16="http://schemas.microsoft.com/office/drawing/2014/main" val="18443082"/>
                  </a:ext>
                </a:extLst>
              </a:tr>
            </a:tbl>
          </a:graphicData>
        </a:graphic>
      </p:graphicFrame>
    </p:spTree>
    <p:extLst>
      <p:ext uri="{BB962C8B-B14F-4D97-AF65-F5344CB8AC3E}">
        <p14:creationId xmlns:p14="http://schemas.microsoft.com/office/powerpoint/2010/main" val="3420098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Thanks </a:t>
            </a:r>
            <a:endParaRPr lang="en-CA" dirty="0"/>
          </a:p>
        </p:txBody>
      </p:sp>
      <p:sp>
        <p:nvSpPr>
          <p:cNvPr id="3" name="Content Placeholder 2"/>
          <p:cNvSpPr>
            <a:spLocks noGrp="1"/>
          </p:cNvSpPr>
          <p:nvPr>
            <p:ph idx="1"/>
          </p:nvPr>
        </p:nvSpPr>
        <p:spPr/>
        <p:txBody>
          <a:bodyPr/>
          <a:lstStyle/>
          <a:p>
            <a:r>
              <a:rPr lang="en-CA" dirty="0" smtClean="0"/>
              <a:t>Acknowledgements to many funders </a:t>
            </a:r>
          </a:p>
          <a:p>
            <a:pPr lvl="1"/>
            <a:r>
              <a:rPr lang="en-CA" dirty="0" smtClean="0"/>
              <a:t>Alberta Prion Research Institute</a:t>
            </a:r>
          </a:p>
          <a:p>
            <a:pPr lvl="1"/>
            <a:r>
              <a:rPr lang="en-CA" dirty="0" err="1" smtClean="0"/>
              <a:t>PrioNet</a:t>
            </a:r>
            <a:endParaRPr lang="en-CA" dirty="0" smtClean="0"/>
          </a:p>
          <a:p>
            <a:pPr lvl="1"/>
            <a:r>
              <a:rPr lang="en-CA" dirty="0" smtClean="0"/>
              <a:t>Genome Canada  Genome Alberta</a:t>
            </a:r>
          </a:p>
          <a:p>
            <a:pPr lvl="1"/>
            <a:r>
              <a:rPr lang="en-CA" dirty="0" smtClean="0"/>
              <a:t>University of Alberta</a:t>
            </a:r>
          </a:p>
          <a:p>
            <a:r>
              <a:rPr lang="en-CA" dirty="0" smtClean="0"/>
              <a:t>And to many colleagues and graduate students  - including Albert </a:t>
            </a:r>
            <a:r>
              <a:rPr lang="en-CA" dirty="0" err="1" smtClean="0"/>
              <a:t>Boaitey</a:t>
            </a:r>
            <a:r>
              <a:rPr lang="en-CA" dirty="0" smtClean="0"/>
              <a:t>, Violet Muringai, Ashwina Aubeeluck, </a:t>
            </a:r>
            <a:r>
              <a:rPr lang="en-CA" dirty="0" err="1" smtClean="0"/>
              <a:t>Arenna</a:t>
            </a:r>
            <a:endParaRPr lang="en-CA" dirty="0"/>
          </a:p>
        </p:txBody>
      </p:sp>
    </p:spTree>
    <p:extLst>
      <p:ext uri="{BB962C8B-B14F-4D97-AF65-F5344CB8AC3E}">
        <p14:creationId xmlns:p14="http://schemas.microsoft.com/office/powerpoint/2010/main" val="374188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goddard\Pictures\old advertising pictures\IMG_0583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855" y="-55606"/>
            <a:ext cx="5539145" cy="69136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5549"/>
            <a:ext cx="9144000" cy="2602450"/>
          </a:xfrm>
          <a:prstGeom prst="rect">
            <a:avLst/>
          </a:prstGeom>
        </p:spPr>
      </p:pic>
      <p:sp>
        <p:nvSpPr>
          <p:cNvPr id="3" name="TextBox 2"/>
          <p:cNvSpPr txBox="1"/>
          <p:nvPr/>
        </p:nvSpPr>
        <p:spPr>
          <a:xfrm>
            <a:off x="3700848" y="2674395"/>
            <a:ext cx="871152" cy="707886"/>
          </a:xfrm>
          <a:prstGeom prst="rect">
            <a:avLst/>
          </a:prstGeom>
          <a:noFill/>
        </p:spPr>
        <p:txBody>
          <a:bodyPr wrap="square" rtlCol="0">
            <a:spAutoFit/>
          </a:bodyPr>
          <a:lstStyle/>
          <a:p>
            <a:r>
              <a:rPr lang="en-CA" sz="1100" dirty="0" smtClean="0"/>
              <a:t>Chatelaine, July 1968</a:t>
            </a:r>
          </a:p>
          <a:p>
            <a:endParaRPr lang="en-CA"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2279"/>
            <a:ext cx="3604855" cy="392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8027" y="0"/>
            <a:ext cx="2829697" cy="369332"/>
          </a:xfrm>
          <a:prstGeom prst="rect">
            <a:avLst/>
          </a:prstGeom>
          <a:noFill/>
        </p:spPr>
        <p:txBody>
          <a:bodyPr wrap="square" rtlCol="0">
            <a:spAutoFit/>
          </a:bodyPr>
          <a:lstStyle/>
          <a:p>
            <a:r>
              <a:rPr lang="en-CA" b="1" i="1" dirty="0" smtClean="0"/>
              <a:t>Second big Trust Issue </a:t>
            </a:r>
            <a:endParaRPr lang="en-CA" b="1" i="1" dirty="0"/>
          </a:p>
        </p:txBody>
      </p:sp>
    </p:spTree>
    <p:extLst>
      <p:ext uri="{BB962C8B-B14F-4D97-AF65-F5344CB8AC3E}">
        <p14:creationId xmlns:p14="http://schemas.microsoft.com/office/powerpoint/2010/main" val="40643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4B78-1CCE-4131-B5D8-F32109FF6197}"/>
              </a:ext>
            </a:extLst>
          </p:cNvPr>
          <p:cNvSpPr>
            <a:spLocks noGrp="1"/>
          </p:cNvSpPr>
          <p:nvPr>
            <p:ph type="title"/>
          </p:nvPr>
        </p:nvSpPr>
        <p:spPr>
          <a:xfrm>
            <a:off x="457200" y="501262"/>
            <a:ext cx="8229600" cy="916376"/>
          </a:xfrm>
        </p:spPr>
        <p:txBody>
          <a:bodyPr>
            <a:normAutofit/>
          </a:bodyPr>
          <a:lstStyle/>
          <a:p>
            <a:pPr algn="ctr"/>
            <a:r>
              <a:rPr lang="en-CA" sz="2800" b="1" dirty="0">
                <a:solidFill>
                  <a:schemeClr val="accent3">
                    <a:lumMod val="50000"/>
                  </a:schemeClr>
                </a:solidFill>
                <a:latin typeface="+mn-lt"/>
              </a:rPr>
              <a:t>The new world of risks and opportunity</a:t>
            </a:r>
          </a:p>
        </p:txBody>
      </p:sp>
      <p:sp>
        <p:nvSpPr>
          <p:cNvPr id="3" name="Content Placeholder 2">
            <a:extLst>
              <a:ext uri="{FF2B5EF4-FFF2-40B4-BE49-F238E27FC236}">
                <a16:creationId xmlns:a16="http://schemas.microsoft.com/office/drawing/2014/main" id="{DDB9A9D1-0781-4F81-9CDA-A34B225DFB2E}"/>
              </a:ext>
            </a:extLst>
          </p:cNvPr>
          <p:cNvSpPr>
            <a:spLocks noGrp="1"/>
          </p:cNvSpPr>
          <p:nvPr>
            <p:ph idx="1"/>
          </p:nvPr>
        </p:nvSpPr>
        <p:spPr>
          <a:xfrm>
            <a:off x="297180" y="1128409"/>
            <a:ext cx="8535535" cy="4860911"/>
          </a:xfrm>
        </p:spPr>
        <p:txBody>
          <a:bodyPr>
            <a:noAutofit/>
          </a:bodyPr>
          <a:lstStyle/>
          <a:p>
            <a:pPr marL="0" indent="0">
              <a:buNone/>
            </a:pPr>
            <a:endParaRPr lang="en-CA" sz="2400" dirty="0"/>
          </a:p>
          <a:p>
            <a:pPr marL="0" indent="0" algn="ctr">
              <a:buNone/>
            </a:pPr>
            <a:r>
              <a:rPr lang="en-CA" sz="2400" dirty="0"/>
              <a:t>	Drivers of change for Canadian agri-food sector: </a:t>
            </a:r>
          </a:p>
        </p:txBody>
      </p:sp>
      <p:pic>
        <p:nvPicPr>
          <p:cNvPr id="6" name="Picture 5">
            <a:extLst>
              <a:ext uri="{FF2B5EF4-FFF2-40B4-BE49-F238E27FC236}">
                <a16:creationId xmlns:a16="http://schemas.microsoft.com/office/drawing/2014/main" id="{2FAB61A9-3479-46A2-A2A5-51ECBF52B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37312"/>
            <a:ext cx="925068" cy="426720"/>
          </a:xfrm>
          <a:prstGeom prst="rect">
            <a:avLst/>
          </a:prstGeom>
        </p:spPr>
      </p:pic>
      <p:sp>
        <p:nvSpPr>
          <p:cNvPr id="9" name="Rectangle 8">
            <a:extLst>
              <a:ext uri="{FF2B5EF4-FFF2-40B4-BE49-F238E27FC236}">
                <a16:creationId xmlns:a16="http://schemas.microsoft.com/office/drawing/2014/main" id="{53BBE816-323C-4646-AB82-0E9289F6E2B2}"/>
              </a:ext>
            </a:extLst>
          </p:cNvPr>
          <p:cNvSpPr/>
          <p:nvPr/>
        </p:nvSpPr>
        <p:spPr>
          <a:xfrm>
            <a:off x="5327374" y="2276565"/>
            <a:ext cx="2479796" cy="1049731"/>
          </a:xfrm>
          <a:prstGeom prst="rect">
            <a:avLst/>
          </a:prstGeom>
          <a:solidFill>
            <a:schemeClr val="accent4">
              <a:lumMod val="75000"/>
            </a:schemeClr>
          </a:solidFill>
          <a:ln w="3810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CA" b="1" dirty="0"/>
              <a:t>Fourth Industrial Revolution:  </a:t>
            </a:r>
            <a:r>
              <a:rPr lang="en-CA" sz="1600" dirty="0"/>
              <a:t>AI, CRISPR,</a:t>
            </a:r>
          </a:p>
          <a:p>
            <a:r>
              <a:rPr lang="en-CA" sz="1600" dirty="0"/>
              <a:t>Big data, Remote sensing, E-commerce………………..</a:t>
            </a:r>
          </a:p>
        </p:txBody>
      </p:sp>
      <p:sp>
        <p:nvSpPr>
          <p:cNvPr id="10" name="Rectangle 9">
            <a:extLst>
              <a:ext uri="{FF2B5EF4-FFF2-40B4-BE49-F238E27FC236}">
                <a16:creationId xmlns:a16="http://schemas.microsoft.com/office/drawing/2014/main" id="{7AA19C18-8919-4E9D-B6DD-3D91774BE71F}"/>
              </a:ext>
            </a:extLst>
          </p:cNvPr>
          <p:cNvSpPr/>
          <p:nvPr/>
        </p:nvSpPr>
        <p:spPr>
          <a:xfrm>
            <a:off x="1270001" y="2212772"/>
            <a:ext cx="2245360" cy="1148156"/>
          </a:xfrm>
          <a:prstGeom prst="rect">
            <a:avLst/>
          </a:prstGeom>
          <a:solidFill>
            <a:schemeClr val="accent5">
              <a:lumMod val="50000"/>
            </a:schemeClr>
          </a:solidFill>
          <a:ln w="38100">
            <a:solidFill>
              <a:schemeClr val="accent5">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r>
              <a:rPr lang="en-CA" b="1" dirty="0"/>
              <a:t>The New One health: </a:t>
            </a:r>
          </a:p>
          <a:p>
            <a:r>
              <a:rPr lang="en-CA" sz="1600" dirty="0"/>
              <a:t>Microbe-plant-animal--human ecology                       </a:t>
            </a:r>
          </a:p>
        </p:txBody>
      </p:sp>
      <p:sp>
        <p:nvSpPr>
          <p:cNvPr id="12" name="Rectangle 11">
            <a:extLst>
              <a:ext uri="{FF2B5EF4-FFF2-40B4-BE49-F238E27FC236}">
                <a16:creationId xmlns:a16="http://schemas.microsoft.com/office/drawing/2014/main" id="{B6B5E00A-4F37-40ED-B872-74BD271A003E}"/>
              </a:ext>
            </a:extLst>
          </p:cNvPr>
          <p:cNvSpPr/>
          <p:nvPr/>
        </p:nvSpPr>
        <p:spPr>
          <a:xfrm>
            <a:off x="1280160" y="4744721"/>
            <a:ext cx="2438400" cy="971544"/>
          </a:xfrm>
          <a:prstGeom prst="rect">
            <a:avLst/>
          </a:prstGeom>
          <a:solidFill>
            <a:schemeClr val="accent2">
              <a:lumMod val="75000"/>
            </a:schemeClr>
          </a:solidFill>
          <a:ln w="38100">
            <a:solidFill>
              <a:schemeClr val="accent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CA" b="1" dirty="0"/>
              <a:t>Public Trust: </a:t>
            </a:r>
          </a:p>
          <a:p>
            <a:pPr algn="ctr"/>
            <a:r>
              <a:rPr lang="en-CA" sz="1600" dirty="0"/>
              <a:t>Transparency  Authenticity Food, Health, Environment</a:t>
            </a:r>
          </a:p>
        </p:txBody>
      </p:sp>
      <p:sp>
        <p:nvSpPr>
          <p:cNvPr id="13" name="Rectangle 12">
            <a:extLst>
              <a:ext uri="{FF2B5EF4-FFF2-40B4-BE49-F238E27FC236}">
                <a16:creationId xmlns:a16="http://schemas.microsoft.com/office/drawing/2014/main" id="{37577E7A-2399-46B7-B303-AA0BE374FFB5}"/>
              </a:ext>
            </a:extLst>
          </p:cNvPr>
          <p:cNvSpPr/>
          <p:nvPr/>
        </p:nvSpPr>
        <p:spPr>
          <a:xfrm>
            <a:off x="5327373" y="4734561"/>
            <a:ext cx="2475507" cy="981704"/>
          </a:xfrm>
          <a:prstGeom prst="rect">
            <a:avLst/>
          </a:prstGeom>
          <a:solidFill>
            <a:schemeClr val="accent6">
              <a:lumMod val="75000"/>
            </a:schemeClr>
          </a:solid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CA" b="1" dirty="0"/>
              <a:t>State of natural capital:</a:t>
            </a:r>
          </a:p>
          <a:p>
            <a:r>
              <a:rPr lang="en-CA" sz="1600" dirty="0"/>
              <a:t>Air, Soil, Water, Biodiversity,</a:t>
            </a:r>
          </a:p>
        </p:txBody>
      </p:sp>
      <p:cxnSp>
        <p:nvCxnSpPr>
          <p:cNvPr id="21" name="Straight Arrow Connector 20">
            <a:extLst>
              <a:ext uri="{FF2B5EF4-FFF2-40B4-BE49-F238E27FC236}">
                <a16:creationId xmlns:a16="http://schemas.microsoft.com/office/drawing/2014/main" id="{329FFD41-BEC7-4F06-998C-64292C026B02}"/>
              </a:ext>
            </a:extLst>
          </p:cNvPr>
          <p:cNvCxnSpPr>
            <a:cxnSpLocks/>
          </p:cNvCxnSpPr>
          <p:nvPr/>
        </p:nvCxnSpPr>
        <p:spPr>
          <a:xfrm>
            <a:off x="6372647" y="3326296"/>
            <a:ext cx="0" cy="140826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EEB0324D-649F-4022-8CE3-CA4241EF4393}"/>
              </a:ext>
            </a:extLst>
          </p:cNvPr>
          <p:cNvCxnSpPr>
            <a:cxnSpLocks/>
          </p:cNvCxnSpPr>
          <p:nvPr/>
        </p:nvCxnSpPr>
        <p:spPr>
          <a:xfrm>
            <a:off x="2470707" y="3360928"/>
            <a:ext cx="0" cy="137363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5FAB8B8D-8A81-4323-AC45-4DF7B15A40A6}"/>
              </a:ext>
            </a:extLst>
          </p:cNvPr>
          <p:cNvCxnSpPr>
            <a:cxnSpLocks/>
            <a:endCxn id="9" idx="1"/>
          </p:cNvCxnSpPr>
          <p:nvPr/>
        </p:nvCxnSpPr>
        <p:spPr>
          <a:xfrm>
            <a:off x="3617843" y="2801430"/>
            <a:ext cx="1709531" cy="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01ED69DF-1FC0-4501-9542-69487BE0DA2E}"/>
              </a:ext>
            </a:extLst>
          </p:cNvPr>
          <p:cNvCxnSpPr>
            <a:cxnSpLocks/>
            <a:stCxn id="12" idx="3"/>
            <a:endCxn id="13" idx="1"/>
          </p:cNvCxnSpPr>
          <p:nvPr/>
        </p:nvCxnSpPr>
        <p:spPr>
          <a:xfrm flipV="1">
            <a:off x="3718560" y="5225413"/>
            <a:ext cx="1608813" cy="508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A44A119B-38FE-4328-9E56-8A68B4B06886}"/>
              </a:ext>
            </a:extLst>
          </p:cNvPr>
          <p:cNvCxnSpPr/>
          <p:nvPr/>
        </p:nvCxnSpPr>
        <p:spPr>
          <a:xfrm flipV="1">
            <a:off x="3671414" y="3298918"/>
            <a:ext cx="1655960" cy="146301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FB908947-BE01-475C-B21C-B8E041A1BFB4}"/>
              </a:ext>
            </a:extLst>
          </p:cNvPr>
          <p:cNvCxnSpPr/>
          <p:nvPr/>
        </p:nvCxnSpPr>
        <p:spPr>
          <a:xfrm>
            <a:off x="3617843" y="3309086"/>
            <a:ext cx="1709531" cy="154121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 name="Slide Number Placeholder 6">
            <a:extLst>
              <a:ext uri="{FF2B5EF4-FFF2-40B4-BE49-F238E27FC236}">
                <a16:creationId xmlns:a16="http://schemas.microsoft.com/office/drawing/2014/main" id="{D652FBF2-C587-4CA0-AFFB-696BB5A5FD22}"/>
              </a:ext>
            </a:extLst>
          </p:cNvPr>
          <p:cNvSpPr>
            <a:spLocks noGrp="1"/>
          </p:cNvSpPr>
          <p:nvPr>
            <p:ph type="sldNum" sz="quarter" idx="12"/>
          </p:nvPr>
        </p:nvSpPr>
        <p:spPr/>
        <p:txBody>
          <a:bodyPr/>
          <a:lstStyle/>
          <a:p>
            <a:fld id="{0557D4D9-4524-1E41-AC6A-8A838C8A9124}" type="slidenum">
              <a:rPr lang="en-US" smtClean="0"/>
              <a:t>5</a:t>
            </a:fld>
            <a:endParaRPr lang="en-US"/>
          </a:p>
        </p:txBody>
      </p:sp>
      <p:sp>
        <p:nvSpPr>
          <p:cNvPr id="4" name="Rectangle 3"/>
          <p:cNvSpPr/>
          <p:nvPr/>
        </p:nvSpPr>
        <p:spPr>
          <a:xfrm>
            <a:off x="2392681" y="6349457"/>
            <a:ext cx="5693664" cy="338554"/>
          </a:xfrm>
          <a:prstGeom prst="rect">
            <a:avLst/>
          </a:prstGeom>
        </p:spPr>
        <p:txBody>
          <a:bodyPr wrap="square">
            <a:spAutoFit/>
          </a:bodyPr>
          <a:lstStyle/>
          <a:p>
            <a:r>
              <a:rPr lang="en-CA" sz="800" b="1" dirty="0">
                <a:solidFill>
                  <a:schemeClr val="accent3">
                    <a:lumMod val="50000"/>
                  </a:schemeClr>
                </a:solidFill>
              </a:rPr>
              <a:t>What does the future look like for the agriculture and </a:t>
            </a:r>
            <a:r>
              <a:rPr lang="en-CA" sz="800" b="1" dirty="0" err="1">
                <a:solidFill>
                  <a:schemeClr val="accent3">
                    <a:lumMod val="50000"/>
                  </a:schemeClr>
                </a:solidFill>
              </a:rPr>
              <a:t>agri</a:t>
            </a:r>
            <a:r>
              <a:rPr lang="en-CA" sz="800" b="1" dirty="0">
                <a:solidFill>
                  <a:schemeClr val="accent3">
                    <a:lumMod val="50000"/>
                  </a:schemeClr>
                </a:solidFill>
              </a:rPr>
              <a:t>-food sector? </a:t>
            </a:r>
            <a:r>
              <a:rPr lang="en-CA" sz="800" b="1" dirty="0" smtClean="0">
                <a:solidFill>
                  <a:schemeClr val="accent3">
                    <a:lumMod val="50000"/>
                  </a:schemeClr>
                </a:solidFill>
              </a:rPr>
              <a:t>, The </a:t>
            </a:r>
            <a:r>
              <a:rPr lang="en-CA" sz="800" b="1" dirty="0">
                <a:solidFill>
                  <a:schemeClr val="accent3">
                    <a:lumMod val="50000"/>
                  </a:schemeClr>
                </a:solidFill>
              </a:rPr>
              <a:t>risks and opportunities for </a:t>
            </a:r>
            <a:r>
              <a:rPr lang="en-CA" sz="800" b="1" dirty="0" smtClean="0">
                <a:solidFill>
                  <a:schemeClr val="accent3">
                    <a:lumMod val="50000"/>
                  </a:schemeClr>
                </a:solidFill>
              </a:rPr>
              <a:t>growth, by </a:t>
            </a:r>
            <a:r>
              <a:rPr lang="en-US" sz="800" b="1" dirty="0" smtClean="0">
                <a:solidFill>
                  <a:schemeClr val="accent3">
                    <a:lumMod val="50000"/>
                  </a:schemeClr>
                </a:solidFill>
              </a:rPr>
              <a:t>Ted </a:t>
            </a:r>
            <a:r>
              <a:rPr lang="en-US" sz="800" b="1" dirty="0" err="1" smtClean="0">
                <a:solidFill>
                  <a:schemeClr val="accent3">
                    <a:lumMod val="50000"/>
                  </a:schemeClr>
                </a:solidFill>
              </a:rPr>
              <a:t>Bilyea</a:t>
            </a:r>
            <a:r>
              <a:rPr lang="en-US" sz="800" b="1" dirty="0" smtClean="0">
                <a:solidFill>
                  <a:schemeClr val="accent3">
                    <a:lumMod val="50000"/>
                  </a:schemeClr>
                </a:solidFill>
              </a:rPr>
              <a:t>,  </a:t>
            </a:r>
            <a:r>
              <a:rPr lang="en-CA" sz="800" dirty="0" smtClean="0">
                <a:solidFill>
                  <a:schemeClr val="accent3">
                    <a:lumMod val="50000"/>
                  </a:schemeClr>
                </a:solidFill>
              </a:rPr>
              <a:t> </a:t>
            </a:r>
            <a:r>
              <a:rPr lang="en-CA" sz="800" dirty="0">
                <a:solidFill>
                  <a:schemeClr val="accent3">
                    <a:lumMod val="50000"/>
                  </a:schemeClr>
                </a:solidFill>
              </a:rPr>
              <a:t>Presented at the Canadian Agriculture &amp; </a:t>
            </a:r>
            <a:r>
              <a:rPr lang="en-CA" sz="800" dirty="0" err="1">
                <a:solidFill>
                  <a:schemeClr val="accent3">
                    <a:lumMod val="50000"/>
                  </a:schemeClr>
                </a:solidFill>
              </a:rPr>
              <a:t>Agri</a:t>
            </a:r>
            <a:r>
              <a:rPr lang="en-CA" sz="800" dirty="0">
                <a:solidFill>
                  <a:schemeClr val="accent3">
                    <a:lumMod val="50000"/>
                  </a:schemeClr>
                </a:solidFill>
              </a:rPr>
              <a:t>-Food </a:t>
            </a:r>
            <a:r>
              <a:rPr lang="en-CA" sz="800" dirty="0" err="1" smtClean="0">
                <a:solidFill>
                  <a:schemeClr val="accent3">
                    <a:lumMod val="50000"/>
                  </a:schemeClr>
                </a:solidFill>
              </a:rPr>
              <a:t>GenomicsForum</a:t>
            </a:r>
            <a:r>
              <a:rPr lang="en-CA" sz="800" dirty="0" smtClean="0">
                <a:solidFill>
                  <a:schemeClr val="accent3">
                    <a:lumMod val="50000"/>
                  </a:schemeClr>
                </a:solidFill>
              </a:rPr>
              <a:t>,  Toronto, November </a:t>
            </a:r>
            <a:r>
              <a:rPr lang="en-CA" sz="800" dirty="0">
                <a:solidFill>
                  <a:schemeClr val="accent3">
                    <a:lumMod val="50000"/>
                  </a:schemeClr>
                </a:solidFill>
              </a:rPr>
              <a:t>29, 2017</a:t>
            </a:r>
          </a:p>
        </p:txBody>
      </p:sp>
    </p:spTree>
    <p:extLst>
      <p:ext uri="{BB962C8B-B14F-4D97-AF65-F5344CB8AC3E}">
        <p14:creationId xmlns:p14="http://schemas.microsoft.com/office/powerpoint/2010/main" val="211766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7" y="264740"/>
            <a:ext cx="4596384" cy="62179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183" y="48768"/>
            <a:ext cx="4741817" cy="6727058"/>
          </a:xfrm>
          <a:prstGeom prst="rect">
            <a:avLst/>
          </a:prstGeom>
        </p:spPr>
      </p:pic>
    </p:spTree>
    <p:extLst>
      <p:ext uri="{BB962C8B-B14F-4D97-AF65-F5344CB8AC3E}">
        <p14:creationId xmlns:p14="http://schemas.microsoft.com/office/powerpoint/2010/main" val="4230476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335" y="16001"/>
            <a:ext cx="6458196" cy="68419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384" y="0"/>
            <a:ext cx="3243072" cy="341376"/>
          </a:xfrm>
          <a:prstGeom prst="rect">
            <a:avLst/>
          </a:prstGeom>
        </p:spPr>
      </p:pic>
    </p:spTree>
    <p:extLst>
      <p:ext uri="{BB962C8B-B14F-4D97-AF65-F5344CB8AC3E}">
        <p14:creationId xmlns:p14="http://schemas.microsoft.com/office/powerpoint/2010/main" val="408054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Measuring Trust</a:t>
            </a:r>
            <a:endParaRPr lang="en-US" b="1" i="1" dirty="0"/>
          </a:p>
        </p:txBody>
      </p:sp>
      <p:sp>
        <p:nvSpPr>
          <p:cNvPr id="3" name="Content Placeholder 2"/>
          <p:cNvSpPr>
            <a:spLocks noGrp="1"/>
          </p:cNvSpPr>
          <p:nvPr>
            <p:ph idx="1"/>
          </p:nvPr>
        </p:nvSpPr>
        <p:spPr/>
        <p:txBody>
          <a:bodyPr/>
          <a:lstStyle/>
          <a:p>
            <a:pPr marL="0" indent="0">
              <a:buNone/>
            </a:pPr>
            <a:r>
              <a:rPr lang="en-CA" dirty="0" err="1" smtClean="0"/>
              <a:t>Glaeser</a:t>
            </a:r>
            <a:r>
              <a:rPr lang="en-CA" dirty="0" smtClean="0"/>
              <a:t> </a:t>
            </a:r>
            <a:r>
              <a:rPr lang="en-CA" dirty="0"/>
              <a:t>et al. 2000, </a:t>
            </a:r>
            <a:r>
              <a:rPr lang="en-CA" dirty="0" smtClean="0"/>
              <a:t>suggested </a:t>
            </a:r>
            <a:r>
              <a:rPr lang="en-CA" dirty="0"/>
              <a:t>a general indicator of trust (and a different measure of trustworthiness)– applied in many different countries as part of the General Social Survey </a:t>
            </a:r>
            <a:endParaRPr lang="en-CA" dirty="0" smtClean="0"/>
          </a:p>
          <a:p>
            <a:pPr marL="0" indent="0">
              <a:buNone/>
            </a:pPr>
            <a:endParaRPr lang="en-CA" dirty="0"/>
          </a:p>
          <a:p>
            <a:pPr marL="0" indent="0">
              <a:buNone/>
            </a:pPr>
            <a:r>
              <a:rPr lang="en-CA" dirty="0" smtClean="0"/>
              <a:t>Nice broad indicator, regularly collected, comparable across countries </a:t>
            </a:r>
            <a:endParaRPr lang="en-CA" dirty="0"/>
          </a:p>
          <a:p>
            <a:pPr marL="0" indent="0">
              <a:buNone/>
            </a:pPr>
            <a:endParaRPr lang="en-US" dirty="0"/>
          </a:p>
        </p:txBody>
      </p:sp>
    </p:spTree>
    <p:extLst>
      <p:ext uri="{BB962C8B-B14F-4D97-AF65-F5344CB8AC3E}">
        <p14:creationId xmlns:p14="http://schemas.microsoft.com/office/powerpoint/2010/main" val="2989692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smtClean="0"/>
              <a:t>General Trust </a:t>
            </a:r>
            <a:endParaRPr lang="en-CA" b="1" i="1" dirty="0"/>
          </a:p>
        </p:txBody>
      </p:sp>
      <p:sp>
        <p:nvSpPr>
          <p:cNvPr id="3" name="Content Placeholder 2"/>
          <p:cNvSpPr>
            <a:spLocks noGrp="1"/>
          </p:cNvSpPr>
          <p:nvPr>
            <p:ph idx="1"/>
          </p:nvPr>
        </p:nvSpPr>
        <p:spPr/>
        <p:txBody>
          <a:bodyPr>
            <a:normAutofit lnSpcReduction="10000"/>
          </a:bodyPr>
          <a:lstStyle/>
          <a:p>
            <a:pPr marL="0" indent="0">
              <a:buNone/>
            </a:pPr>
            <a:r>
              <a:rPr lang="en-CA" dirty="0" smtClean="0"/>
              <a:t>Generally speaking, would you say that most people can be trusted?</a:t>
            </a:r>
          </a:p>
          <a:p>
            <a:pPr marL="0" indent="0">
              <a:buNone/>
            </a:pPr>
            <a:r>
              <a:rPr lang="en-CA" dirty="0" smtClean="0"/>
              <a:t>	Most people can be trusted</a:t>
            </a:r>
          </a:p>
          <a:p>
            <a:pPr marL="0" indent="0">
              <a:buNone/>
            </a:pPr>
            <a:r>
              <a:rPr lang="en-CA" dirty="0" smtClean="0"/>
              <a:t>	Can't be too careful in dealing with people</a:t>
            </a:r>
          </a:p>
          <a:p>
            <a:pPr marL="0" indent="0">
              <a:buNone/>
            </a:pPr>
            <a:r>
              <a:rPr lang="en-CA" dirty="0" smtClean="0"/>
              <a:t>	Don't know</a:t>
            </a:r>
          </a:p>
          <a:p>
            <a:pPr marL="0" indent="0">
              <a:buNone/>
            </a:pPr>
            <a:endParaRPr lang="en-CA" dirty="0"/>
          </a:p>
          <a:p>
            <a:pPr marL="0" indent="0">
              <a:buNone/>
            </a:pPr>
            <a:r>
              <a:rPr lang="en-CA" dirty="0" smtClean="0"/>
              <a:t>Is this enough to know? – in our research we have found it to be a good predictor of </a:t>
            </a:r>
            <a:r>
              <a:rPr lang="en-CA" i="1" dirty="0" smtClean="0"/>
              <a:t>trust in the food system</a:t>
            </a:r>
            <a:r>
              <a:rPr lang="en-CA" dirty="0" smtClean="0"/>
              <a:t> and </a:t>
            </a:r>
            <a:r>
              <a:rPr lang="en-CA" i="1" dirty="0" smtClean="0"/>
              <a:t>trust in different actions taken in the food system </a:t>
            </a:r>
            <a:endParaRPr lang="en-CA" i="1" dirty="0"/>
          </a:p>
        </p:txBody>
      </p:sp>
    </p:spTree>
    <p:extLst>
      <p:ext uri="{BB962C8B-B14F-4D97-AF65-F5344CB8AC3E}">
        <p14:creationId xmlns:p14="http://schemas.microsoft.com/office/powerpoint/2010/main" val="2237433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558</TotalTime>
  <Words>2742</Words>
  <Application>Microsoft Office PowerPoint</Application>
  <PresentationFormat>On-screen Show (4:3)</PresentationFormat>
  <Paragraphs>719</Paragraphs>
  <Slides>37</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宋体</vt:lpstr>
      <vt:lpstr>AdvTT5843c571</vt:lpstr>
      <vt:lpstr>Arial</vt:lpstr>
      <vt:lpstr>Calibri</vt:lpstr>
      <vt:lpstr>Calibri Light</vt:lpstr>
      <vt:lpstr>等线</vt:lpstr>
      <vt:lpstr>等线 Light</vt:lpstr>
      <vt:lpstr>Helvetica Neue</vt:lpstr>
      <vt:lpstr>Times New Roman</vt:lpstr>
      <vt:lpstr>Times-Bold</vt:lpstr>
      <vt:lpstr>Times-Roman</vt:lpstr>
      <vt:lpstr>Verdana</vt:lpstr>
      <vt:lpstr>Office Theme</vt:lpstr>
      <vt:lpstr>1_Office Theme</vt:lpstr>
      <vt:lpstr>        Social License and Trust in the Food System Gate to Plate February 15, 2018 </vt:lpstr>
      <vt:lpstr>Definition of Social License</vt:lpstr>
      <vt:lpstr>PowerPoint Presentation</vt:lpstr>
      <vt:lpstr>PowerPoint Presentation</vt:lpstr>
      <vt:lpstr>The new world of risks and opportunity</vt:lpstr>
      <vt:lpstr>PowerPoint Presentation</vt:lpstr>
      <vt:lpstr>PowerPoint Presentation</vt:lpstr>
      <vt:lpstr>Measuring Trust</vt:lpstr>
      <vt:lpstr>General Trust </vt:lpstr>
      <vt:lpstr>PowerPoint Presentation</vt:lpstr>
      <vt:lpstr>Agent Trust farmers, government, retailers, manufacturers  Food safety context</vt:lpstr>
      <vt:lpstr>PowerPoint Presentation</vt:lpstr>
      <vt:lpstr>PowerPoint Presentation</vt:lpstr>
      <vt:lpstr>More importantly </vt:lpstr>
      <vt:lpstr>FAFH  study</vt:lpstr>
      <vt:lpstr>Stated Choice Design</vt:lpstr>
      <vt:lpstr>PowerPoint Presentation</vt:lpstr>
      <vt:lpstr>Cluster Assignment based on worry, general trust and trust in restaurants, manufacturers, retailers, farmers and restaurants</vt:lpstr>
      <vt:lpstr>PowerPoint Presentation</vt:lpstr>
      <vt:lpstr>Second Choice experiments –  sample choice set</vt:lpstr>
      <vt:lpstr>Willingness to pay for Local and Traceable Attributes $/kg Steak (mean)</vt:lpstr>
      <vt:lpstr>Interest in Traditionally Raised Pork versus Conventional Pork </vt:lpstr>
      <vt:lpstr>Experiment and Trust Results in WTP $ per kg</vt:lpstr>
      <vt:lpstr>Specific Food Safety Questions across a number of surveys – 2008, 2009, 2011</vt:lpstr>
      <vt:lpstr>Odd result about Food Safety Concerns </vt:lpstr>
      <vt:lpstr>PowerPoint Presentation</vt:lpstr>
      <vt:lpstr>Pork Study 2015 Objectives </vt:lpstr>
      <vt:lpstr>PowerPoint Presentation</vt:lpstr>
      <vt:lpstr>PowerPoint Presentation</vt:lpstr>
      <vt:lpstr>PowerPoint Presentation</vt:lpstr>
      <vt:lpstr>PowerPoint Presentation</vt:lpstr>
      <vt:lpstr>Anti-consumption</vt:lpstr>
      <vt:lpstr>How many respondents do not eat?</vt:lpstr>
      <vt:lpstr>PowerPoint Presentation</vt:lpstr>
      <vt:lpstr>PowerPoint Presentation</vt:lpstr>
      <vt:lpstr>PowerPoint Presentation</vt:lpstr>
      <vt:lpstr>Thanks </vt:lpstr>
    </vt:vector>
  </TitlesOfParts>
  <Company>University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Goddard, Ellen</dc:creator>
  <cp:lastModifiedBy>Goddard, Ellen</cp:lastModifiedBy>
  <cp:revision>31</cp:revision>
  <dcterms:created xsi:type="dcterms:W3CDTF">2017-12-04T01:57:31Z</dcterms:created>
  <dcterms:modified xsi:type="dcterms:W3CDTF">2018-02-15T16:43:20Z</dcterms:modified>
</cp:coreProperties>
</file>