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6" r:id="rId2"/>
    <p:sldId id="277" r:id="rId3"/>
    <p:sldId id="278" r:id="rId4"/>
    <p:sldId id="279" r:id="rId5"/>
    <p:sldId id="280" r:id="rId6"/>
    <p:sldId id="281" r:id="rId7"/>
    <p:sldId id="264" r:id="rId8"/>
    <p:sldId id="265" r:id="rId9"/>
    <p:sldId id="257" r:id="rId10"/>
    <p:sldId id="266" r:id="rId11"/>
    <p:sldId id="267" r:id="rId12"/>
    <p:sldId id="268" r:id="rId13"/>
    <p:sldId id="258" r:id="rId14"/>
    <p:sldId id="259" r:id="rId15"/>
    <p:sldId id="260" r:id="rId16"/>
    <p:sldId id="262" r:id="rId17"/>
    <p:sldId id="261" r:id="rId18"/>
    <p:sldId id="263" r:id="rId19"/>
    <p:sldId id="269" r:id="rId20"/>
    <p:sldId id="270"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9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3967D-826E-4F6F-B370-1B06DA9FA225}" type="doc">
      <dgm:prSet loTypeId="urn:microsoft.com/office/officeart/2005/8/layout/cycle8" loCatId="cycle" qsTypeId="urn:microsoft.com/office/officeart/2005/8/quickstyle/simple1" qsCatId="simple" csTypeId="urn:microsoft.com/office/officeart/2005/8/colors/accent1_2" csCatId="accent1" phldr="1"/>
      <dgm:spPr/>
    </dgm:pt>
    <dgm:pt modelId="{F5A78C19-129F-41BB-BD51-7C25F3942B40}">
      <dgm:prSet phldrT="[Text]"/>
      <dgm:spPr/>
      <dgm:t>
        <a:bodyPr/>
        <a:lstStyle/>
        <a:p>
          <a:r>
            <a:rPr lang="en-CA" smtClean="0"/>
            <a:t>Traditional Meat</a:t>
          </a:r>
          <a:endParaRPr lang="en-CA"/>
        </a:p>
      </dgm:t>
    </dgm:pt>
    <dgm:pt modelId="{F9B845CD-0641-4F9F-A640-94909AA5A805}" type="parTrans" cxnId="{71F11F67-BED6-4543-945E-CDF5DB71D0C7}">
      <dgm:prSet/>
      <dgm:spPr/>
      <dgm:t>
        <a:bodyPr/>
        <a:lstStyle/>
        <a:p>
          <a:endParaRPr lang="en-CA"/>
        </a:p>
      </dgm:t>
    </dgm:pt>
    <dgm:pt modelId="{3F538332-854F-44B4-B7E0-4AEA5836F6D7}" type="sibTrans" cxnId="{71F11F67-BED6-4543-945E-CDF5DB71D0C7}">
      <dgm:prSet/>
      <dgm:spPr/>
      <dgm:t>
        <a:bodyPr/>
        <a:lstStyle/>
        <a:p>
          <a:endParaRPr lang="en-CA"/>
        </a:p>
      </dgm:t>
    </dgm:pt>
    <dgm:pt modelId="{FA737EDC-9E9E-4862-8975-EE21E7BD992C}">
      <dgm:prSet phldrT="[Text]"/>
      <dgm:spPr/>
      <dgm:t>
        <a:bodyPr/>
        <a:lstStyle/>
        <a:p>
          <a:r>
            <a:rPr lang="en-CA" smtClean="0"/>
            <a:t>Plant Based Meat</a:t>
          </a:r>
          <a:endParaRPr lang="en-CA"/>
        </a:p>
      </dgm:t>
    </dgm:pt>
    <dgm:pt modelId="{0C29052C-882E-4CAE-9677-3695AD4255A8}" type="parTrans" cxnId="{DBF085FE-5136-4369-9DB0-DD43676A8FE2}">
      <dgm:prSet/>
      <dgm:spPr/>
      <dgm:t>
        <a:bodyPr/>
        <a:lstStyle/>
        <a:p>
          <a:endParaRPr lang="en-CA"/>
        </a:p>
      </dgm:t>
    </dgm:pt>
    <dgm:pt modelId="{C483E654-F74D-436B-87E2-240BD38CF160}" type="sibTrans" cxnId="{DBF085FE-5136-4369-9DB0-DD43676A8FE2}">
      <dgm:prSet/>
      <dgm:spPr/>
      <dgm:t>
        <a:bodyPr/>
        <a:lstStyle/>
        <a:p>
          <a:endParaRPr lang="en-CA"/>
        </a:p>
      </dgm:t>
    </dgm:pt>
    <dgm:pt modelId="{AB992E09-859F-4449-8E36-7E36D99369DF}">
      <dgm:prSet phldrT="[Text]"/>
      <dgm:spPr/>
      <dgm:t>
        <a:bodyPr/>
        <a:lstStyle/>
        <a:p>
          <a:r>
            <a:rPr lang="en-CA" smtClean="0"/>
            <a:t>Cellular Meat </a:t>
          </a:r>
          <a:endParaRPr lang="en-CA"/>
        </a:p>
      </dgm:t>
    </dgm:pt>
    <dgm:pt modelId="{DC1D9273-1D3B-4BB1-8DBA-70603FC44199}" type="parTrans" cxnId="{44850A5A-87D3-4AEE-BBE2-7EDA57361ECB}">
      <dgm:prSet/>
      <dgm:spPr/>
      <dgm:t>
        <a:bodyPr/>
        <a:lstStyle/>
        <a:p>
          <a:endParaRPr lang="en-CA"/>
        </a:p>
      </dgm:t>
    </dgm:pt>
    <dgm:pt modelId="{3C4DD2B5-7100-4BB5-9E32-7E7ED48C27CC}" type="sibTrans" cxnId="{44850A5A-87D3-4AEE-BBE2-7EDA57361ECB}">
      <dgm:prSet/>
      <dgm:spPr/>
      <dgm:t>
        <a:bodyPr/>
        <a:lstStyle/>
        <a:p>
          <a:endParaRPr lang="en-CA"/>
        </a:p>
      </dgm:t>
    </dgm:pt>
    <dgm:pt modelId="{D385AA6B-5BF1-464C-B8F0-1F53135007DE}" type="pres">
      <dgm:prSet presAssocID="{1443967D-826E-4F6F-B370-1B06DA9FA225}" presName="compositeShape" presStyleCnt="0">
        <dgm:presLayoutVars>
          <dgm:chMax val="7"/>
          <dgm:dir/>
          <dgm:resizeHandles val="exact"/>
        </dgm:presLayoutVars>
      </dgm:prSet>
      <dgm:spPr/>
    </dgm:pt>
    <dgm:pt modelId="{D99A0412-4383-41BA-B4B1-26C8EDE70B3B}" type="pres">
      <dgm:prSet presAssocID="{1443967D-826E-4F6F-B370-1B06DA9FA225}" presName="wedge1" presStyleLbl="node1" presStyleIdx="0" presStyleCnt="3"/>
      <dgm:spPr/>
      <dgm:t>
        <a:bodyPr/>
        <a:lstStyle/>
        <a:p>
          <a:endParaRPr lang="en-CA"/>
        </a:p>
      </dgm:t>
    </dgm:pt>
    <dgm:pt modelId="{FCC2734C-11B8-4809-9EDF-D3C83AD4756E}" type="pres">
      <dgm:prSet presAssocID="{1443967D-826E-4F6F-B370-1B06DA9FA225}" presName="dummy1a" presStyleCnt="0"/>
      <dgm:spPr/>
    </dgm:pt>
    <dgm:pt modelId="{B3663E90-F89B-4828-BF60-860E5BBA6F6A}" type="pres">
      <dgm:prSet presAssocID="{1443967D-826E-4F6F-B370-1B06DA9FA225}" presName="dummy1b" presStyleCnt="0"/>
      <dgm:spPr/>
    </dgm:pt>
    <dgm:pt modelId="{C021AFD6-0E53-4E17-B561-6D3CAB7D8986}" type="pres">
      <dgm:prSet presAssocID="{1443967D-826E-4F6F-B370-1B06DA9FA225}" presName="wedge1Tx" presStyleLbl="node1" presStyleIdx="0" presStyleCnt="3">
        <dgm:presLayoutVars>
          <dgm:chMax val="0"/>
          <dgm:chPref val="0"/>
          <dgm:bulletEnabled val="1"/>
        </dgm:presLayoutVars>
      </dgm:prSet>
      <dgm:spPr/>
      <dgm:t>
        <a:bodyPr/>
        <a:lstStyle/>
        <a:p>
          <a:endParaRPr lang="en-CA"/>
        </a:p>
      </dgm:t>
    </dgm:pt>
    <dgm:pt modelId="{A0C61426-A4CE-4D97-86E1-0C4D19CE8A23}" type="pres">
      <dgm:prSet presAssocID="{1443967D-826E-4F6F-B370-1B06DA9FA225}" presName="wedge2" presStyleLbl="node1" presStyleIdx="1" presStyleCnt="3"/>
      <dgm:spPr/>
      <dgm:t>
        <a:bodyPr/>
        <a:lstStyle/>
        <a:p>
          <a:endParaRPr lang="en-CA"/>
        </a:p>
      </dgm:t>
    </dgm:pt>
    <dgm:pt modelId="{AF133C03-F4A3-4D3F-94BE-8A4622A8A3EB}" type="pres">
      <dgm:prSet presAssocID="{1443967D-826E-4F6F-B370-1B06DA9FA225}" presName="dummy2a" presStyleCnt="0"/>
      <dgm:spPr/>
    </dgm:pt>
    <dgm:pt modelId="{2C4F16AA-41AB-4765-AD0E-46ABF57AAA3F}" type="pres">
      <dgm:prSet presAssocID="{1443967D-826E-4F6F-B370-1B06DA9FA225}" presName="dummy2b" presStyleCnt="0"/>
      <dgm:spPr/>
    </dgm:pt>
    <dgm:pt modelId="{40A776FF-A9AB-4684-A780-054A0DA1E10A}" type="pres">
      <dgm:prSet presAssocID="{1443967D-826E-4F6F-B370-1B06DA9FA225}" presName="wedge2Tx" presStyleLbl="node1" presStyleIdx="1" presStyleCnt="3">
        <dgm:presLayoutVars>
          <dgm:chMax val="0"/>
          <dgm:chPref val="0"/>
          <dgm:bulletEnabled val="1"/>
        </dgm:presLayoutVars>
      </dgm:prSet>
      <dgm:spPr/>
      <dgm:t>
        <a:bodyPr/>
        <a:lstStyle/>
        <a:p>
          <a:endParaRPr lang="en-CA"/>
        </a:p>
      </dgm:t>
    </dgm:pt>
    <dgm:pt modelId="{66A7E37B-52A3-4971-A2EB-E2CAA059053B}" type="pres">
      <dgm:prSet presAssocID="{1443967D-826E-4F6F-B370-1B06DA9FA225}" presName="wedge3" presStyleLbl="node1" presStyleIdx="2" presStyleCnt="3"/>
      <dgm:spPr/>
      <dgm:t>
        <a:bodyPr/>
        <a:lstStyle/>
        <a:p>
          <a:endParaRPr lang="en-CA"/>
        </a:p>
      </dgm:t>
    </dgm:pt>
    <dgm:pt modelId="{738B2CD8-AA93-4260-8992-54733B4D6879}" type="pres">
      <dgm:prSet presAssocID="{1443967D-826E-4F6F-B370-1B06DA9FA225}" presName="dummy3a" presStyleCnt="0"/>
      <dgm:spPr/>
    </dgm:pt>
    <dgm:pt modelId="{66278941-8EB7-446F-9BDD-DB3492C9229E}" type="pres">
      <dgm:prSet presAssocID="{1443967D-826E-4F6F-B370-1B06DA9FA225}" presName="dummy3b" presStyleCnt="0"/>
      <dgm:spPr/>
    </dgm:pt>
    <dgm:pt modelId="{C23846DF-9439-4D0D-A655-7E12F9E3B14B}" type="pres">
      <dgm:prSet presAssocID="{1443967D-826E-4F6F-B370-1B06DA9FA225}" presName="wedge3Tx" presStyleLbl="node1" presStyleIdx="2" presStyleCnt="3">
        <dgm:presLayoutVars>
          <dgm:chMax val="0"/>
          <dgm:chPref val="0"/>
          <dgm:bulletEnabled val="1"/>
        </dgm:presLayoutVars>
      </dgm:prSet>
      <dgm:spPr/>
      <dgm:t>
        <a:bodyPr/>
        <a:lstStyle/>
        <a:p>
          <a:endParaRPr lang="en-CA"/>
        </a:p>
      </dgm:t>
    </dgm:pt>
    <dgm:pt modelId="{91667289-63DA-437E-9B8A-ACBBDACEB2F4}" type="pres">
      <dgm:prSet presAssocID="{3F538332-854F-44B4-B7E0-4AEA5836F6D7}" presName="arrowWedge1" presStyleLbl="fgSibTrans2D1" presStyleIdx="0" presStyleCnt="3"/>
      <dgm:spPr/>
    </dgm:pt>
    <dgm:pt modelId="{33F6041C-F0AD-4E78-82C5-F4462D06E02C}" type="pres">
      <dgm:prSet presAssocID="{C483E654-F74D-436B-87E2-240BD38CF160}" presName="arrowWedge2" presStyleLbl="fgSibTrans2D1" presStyleIdx="1" presStyleCnt="3"/>
      <dgm:spPr/>
    </dgm:pt>
    <dgm:pt modelId="{13584904-1893-479B-8E2D-3CDC2AC3D16B}" type="pres">
      <dgm:prSet presAssocID="{3C4DD2B5-7100-4BB5-9E32-7E7ED48C27CC}" presName="arrowWedge3" presStyleLbl="fgSibTrans2D1" presStyleIdx="2" presStyleCnt="3"/>
      <dgm:spPr/>
    </dgm:pt>
  </dgm:ptLst>
  <dgm:cxnLst>
    <dgm:cxn modelId="{5A4A2D51-C661-45C1-B1CB-E22FF680DD9D}" type="presOf" srcId="{FA737EDC-9E9E-4862-8975-EE21E7BD992C}" destId="{40A776FF-A9AB-4684-A780-054A0DA1E10A}" srcOrd="1" destOrd="0" presId="urn:microsoft.com/office/officeart/2005/8/layout/cycle8"/>
    <dgm:cxn modelId="{A1D7F102-8815-44DA-A03F-57819F91699D}" type="presOf" srcId="{1443967D-826E-4F6F-B370-1B06DA9FA225}" destId="{D385AA6B-5BF1-464C-B8F0-1F53135007DE}" srcOrd="0" destOrd="0" presId="urn:microsoft.com/office/officeart/2005/8/layout/cycle8"/>
    <dgm:cxn modelId="{26D9EF64-8DC8-44C7-A297-BCB3E81A8422}" type="presOf" srcId="{AB992E09-859F-4449-8E36-7E36D99369DF}" destId="{C23846DF-9439-4D0D-A655-7E12F9E3B14B}" srcOrd="1" destOrd="0" presId="urn:microsoft.com/office/officeart/2005/8/layout/cycle8"/>
    <dgm:cxn modelId="{06BC7D96-25B0-4384-B378-08B8517D39D0}" type="presOf" srcId="{F5A78C19-129F-41BB-BD51-7C25F3942B40}" destId="{D99A0412-4383-41BA-B4B1-26C8EDE70B3B}" srcOrd="0" destOrd="0" presId="urn:microsoft.com/office/officeart/2005/8/layout/cycle8"/>
    <dgm:cxn modelId="{A9EB671C-9FAE-4019-8201-D3EFBD83C8FD}" type="presOf" srcId="{FA737EDC-9E9E-4862-8975-EE21E7BD992C}" destId="{A0C61426-A4CE-4D97-86E1-0C4D19CE8A23}" srcOrd="0" destOrd="0" presId="urn:microsoft.com/office/officeart/2005/8/layout/cycle8"/>
    <dgm:cxn modelId="{DBF085FE-5136-4369-9DB0-DD43676A8FE2}" srcId="{1443967D-826E-4F6F-B370-1B06DA9FA225}" destId="{FA737EDC-9E9E-4862-8975-EE21E7BD992C}" srcOrd="1" destOrd="0" parTransId="{0C29052C-882E-4CAE-9677-3695AD4255A8}" sibTransId="{C483E654-F74D-436B-87E2-240BD38CF160}"/>
    <dgm:cxn modelId="{71F11F67-BED6-4543-945E-CDF5DB71D0C7}" srcId="{1443967D-826E-4F6F-B370-1B06DA9FA225}" destId="{F5A78C19-129F-41BB-BD51-7C25F3942B40}" srcOrd="0" destOrd="0" parTransId="{F9B845CD-0641-4F9F-A640-94909AA5A805}" sibTransId="{3F538332-854F-44B4-B7E0-4AEA5836F6D7}"/>
    <dgm:cxn modelId="{EF8FE44A-EBBB-4858-958C-E0F5DBE419C9}" type="presOf" srcId="{AB992E09-859F-4449-8E36-7E36D99369DF}" destId="{66A7E37B-52A3-4971-A2EB-E2CAA059053B}" srcOrd="0" destOrd="0" presId="urn:microsoft.com/office/officeart/2005/8/layout/cycle8"/>
    <dgm:cxn modelId="{44850A5A-87D3-4AEE-BBE2-7EDA57361ECB}" srcId="{1443967D-826E-4F6F-B370-1B06DA9FA225}" destId="{AB992E09-859F-4449-8E36-7E36D99369DF}" srcOrd="2" destOrd="0" parTransId="{DC1D9273-1D3B-4BB1-8DBA-70603FC44199}" sibTransId="{3C4DD2B5-7100-4BB5-9E32-7E7ED48C27CC}"/>
    <dgm:cxn modelId="{DF286A3D-9688-4844-9F82-ED34F897B8B0}" type="presOf" srcId="{F5A78C19-129F-41BB-BD51-7C25F3942B40}" destId="{C021AFD6-0E53-4E17-B561-6D3CAB7D8986}" srcOrd="1" destOrd="0" presId="urn:microsoft.com/office/officeart/2005/8/layout/cycle8"/>
    <dgm:cxn modelId="{A01A2AA5-611B-4EE6-9A72-E86F783DB717}" type="presParOf" srcId="{D385AA6B-5BF1-464C-B8F0-1F53135007DE}" destId="{D99A0412-4383-41BA-B4B1-26C8EDE70B3B}" srcOrd="0" destOrd="0" presId="urn:microsoft.com/office/officeart/2005/8/layout/cycle8"/>
    <dgm:cxn modelId="{C58E559F-4D4A-462B-93FC-042485932078}" type="presParOf" srcId="{D385AA6B-5BF1-464C-B8F0-1F53135007DE}" destId="{FCC2734C-11B8-4809-9EDF-D3C83AD4756E}" srcOrd="1" destOrd="0" presId="urn:microsoft.com/office/officeart/2005/8/layout/cycle8"/>
    <dgm:cxn modelId="{DA10A42B-87A4-4142-A00C-1EBE8972D372}" type="presParOf" srcId="{D385AA6B-5BF1-464C-B8F0-1F53135007DE}" destId="{B3663E90-F89B-4828-BF60-860E5BBA6F6A}" srcOrd="2" destOrd="0" presId="urn:microsoft.com/office/officeart/2005/8/layout/cycle8"/>
    <dgm:cxn modelId="{AB6B9B26-6A2F-4E15-8389-4DA87410383B}" type="presParOf" srcId="{D385AA6B-5BF1-464C-B8F0-1F53135007DE}" destId="{C021AFD6-0E53-4E17-B561-6D3CAB7D8986}" srcOrd="3" destOrd="0" presId="urn:microsoft.com/office/officeart/2005/8/layout/cycle8"/>
    <dgm:cxn modelId="{E81B8878-09D6-4036-B271-8793FFCA5375}" type="presParOf" srcId="{D385AA6B-5BF1-464C-B8F0-1F53135007DE}" destId="{A0C61426-A4CE-4D97-86E1-0C4D19CE8A23}" srcOrd="4" destOrd="0" presId="urn:microsoft.com/office/officeart/2005/8/layout/cycle8"/>
    <dgm:cxn modelId="{B6E2CB76-5540-404B-A6AF-916E54D219CA}" type="presParOf" srcId="{D385AA6B-5BF1-464C-B8F0-1F53135007DE}" destId="{AF133C03-F4A3-4D3F-94BE-8A4622A8A3EB}" srcOrd="5" destOrd="0" presId="urn:microsoft.com/office/officeart/2005/8/layout/cycle8"/>
    <dgm:cxn modelId="{8729C98B-0709-4B62-AEC8-12B3EDA0959B}" type="presParOf" srcId="{D385AA6B-5BF1-464C-B8F0-1F53135007DE}" destId="{2C4F16AA-41AB-4765-AD0E-46ABF57AAA3F}" srcOrd="6" destOrd="0" presId="urn:microsoft.com/office/officeart/2005/8/layout/cycle8"/>
    <dgm:cxn modelId="{A602AD5E-AA45-40AA-82CB-81923D61B610}" type="presParOf" srcId="{D385AA6B-5BF1-464C-B8F0-1F53135007DE}" destId="{40A776FF-A9AB-4684-A780-054A0DA1E10A}" srcOrd="7" destOrd="0" presId="urn:microsoft.com/office/officeart/2005/8/layout/cycle8"/>
    <dgm:cxn modelId="{284B89E1-39B1-4484-A7C3-605AC59A96D9}" type="presParOf" srcId="{D385AA6B-5BF1-464C-B8F0-1F53135007DE}" destId="{66A7E37B-52A3-4971-A2EB-E2CAA059053B}" srcOrd="8" destOrd="0" presId="urn:microsoft.com/office/officeart/2005/8/layout/cycle8"/>
    <dgm:cxn modelId="{4B34E154-4906-4D4D-BC61-AE7DFD2D978A}" type="presParOf" srcId="{D385AA6B-5BF1-464C-B8F0-1F53135007DE}" destId="{738B2CD8-AA93-4260-8992-54733B4D6879}" srcOrd="9" destOrd="0" presId="urn:microsoft.com/office/officeart/2005/8/layout/cycle8"/>
    <dgm:cxn modelId="{AF575821-04B5-466A-B928-1C4464F76980}" type="presParOf" srcId="{D385AA6B-5BF1-464C-B8F0-1F53135007DE}" destId="{66278941-8EB7-446F-9BDD-DB3492C9229E}" srcOrd="10" destOrd="0" presId="urn:microsoft.com/office/officeart/2005/8/layout/cycle8"/>
    <dgm:cxn modelId="{8DF3A916-91CB-47AD-9BD8-8A4668A3FC70}" type="presParOf" srcId="{D385AA6B-5BF1-464C-B8F0-1F53135007DE}" destId="{C23846DF-9439-4D0D-A655-7E12F9E3B14B}" srcOrd="11" destOrd="0" presId="urn:microsoft.com/office/officeart/2005/8/layout/cycle8"/>
    <dgm:cxn modelId="{C3400D93-BD00-492B-8BB3-661B2A80C4F7}" type="presParOf" srcId="{D385AA6B-5BF1-464C-B8F0-1F53135007DE}" destId="{91667289-63DA-437E-9B8A-ACBBDACEB2F4}" srcOrd="12" destOrd="0" presId="urn:microsoft.com/office/officeart/2005/8/layout/cycle8"/>
    <dgm:cxn modelId="{C1517556-A620-415D-984B-28E168B82605}" type="presParOf" srcId="{D385AA6B-5BF1-464C-B8F0-1F53135007DE}" destId="{33F6041C-F0AD-4E78-82C5-F4462D06E02C}" srcOrd="13" destOrd="0" presId="urn:microsoft.com/office/officeart/2005/8/layout/cycle8"/>
    <dgm:cxn modelId="{021D3393-5F0D-4220-8705-D0231A6F170C}" type="presParOf" srcId="{D385AA6B-5BF1-464C-B8F0-1F53135007DE}" destId="{13584904-1893-479B-8E2D-3CDC2AC3D16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0412-4383-41BA-B4B1-26C8EDE70B3B}">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kern="1200" smtClean="0"/>
            <a:t>Traditional Meat</a:t>
          </a:r>
          <a:endParaRPr lang="en-CA" sz="2100" kern="1200"/>
        </a:p>
      </dsp:txBody>
      <dsp:txXfrm>
        <a:off x="3210560" y="987551"/>
        <a:ext cx="1219200" cy="1016000"/>
      </dsp:txXfrm>
    </dsp:sp>
    <dsp:sp modelId="{A0C61426-A4CE-4D97-86E1-0C4D19CE8A23}">
      <dsp:nvSpPr>
        <dsp:cNvPr id="0" name=""/>
        <dsp:cNvSpPr/>
      </dsp:nvSpPr>
      <dsp:spPr>
        <a:xfrm>
          <a:off x="1341119"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kern="1200" smtClean="0"/>
            <a:t>Plant Based Meat</a:t>
          </a:r>
          <a:endParaRPr lang="en-CA" sz="2100" kern="1200"/>
        </a:p>
      </dsp:txBody>
      <dsp:txXfrm>
        <a:off x="2153920" y="2600960"/>
        <a:ext cx="1828800" cy="894080"/>
      </dsp:txXfrm>
    </dsp:sp>
    <dsp:sp modelId="{66A7E37B-52A3-4971-A2EB-E2CAA059053B}">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CA" sz="2100" kern="1200" smtClean="0"/>
            <a:t>Cellular Meat </a:t>
          </a:r>
          <a:endParaRPr lang="en-CA" sz="2100" kern="1200"/>
        </a:p>
      </dsp:txBody>
      <dsp:txXfrm>
        <a:off x="1666239" y="987551"/>
        <a:ext cx="1219200" cy="1016000"/>
      </dsp:txXfrm>
    </dsp:sp>
    <dsp:sp modelId="{91667289-63DA-437E-9B8A-ACBBDACEB2F4}">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F6041C-F0AD-4E78-82C5-F4462D06E02C}">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584904-1893-479B-8E2D-3CDC2AC3D16B}">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B9029-3A65-4D37-AB8D-9FDAE55A2610}" type="datetimeFigureOut">
              <a:rPr lang="en-US" smtClean="0"/>
              <a:t>2/15/2018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1BBAD-B4F1-4DC4-85BF-6F987D343661}" type="slidenum">
              <a:rPr lang="en-US" smtClean="0"/>
              <a:t>‹#›</a:t>
            </a:fld>
            <a:endParaRPr lang="en-US"/>
          </a:p>
        </p:txBody>
      </p:sp>
    </p:spTree>
    <p:extLst>
      <p:ext uri="{BB962C8B-B14F-4D97-AF65-F5344CB8AC3E}">
        <p14:creationId xmlns:p14="http://schemas.microsoft.com/office/powerpoint/2010/main" val="265205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D33131-A0FE-45C8-B51E-8D26E7D5A390}" type="slidenum">
              <a:rPr lang="en-CA" smtClean="0"/>
              <a:t>3</a:t>
            </a:fld>
            <a:endParaRPr lang="en-CA"/>
          </a:p>
        </p:txBody>
      </p:sp>
    </p:spTree>
    <p:extLst>
      <p:ext uri="{BB962C8B-B14F-4D97-AF65-F5344CB8AC3E}">
        <p14:creationId xmlns:p14="http://schemas.microsoft.com/office/powerpoint/2010/main" val="22506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E4102-E9A3-4EA4-9BD1-92A81A774B60}" type="slidenum">
              <a:rPr lang="en-US" smtClean="0"/>
              <a:t>18</a:t>
            </a:fld>
            <a:endParaRPr lang="en-US"/>
          </a:p>
        </p:txBody>
      </p:sp>
    </p:spTree>
    <p:extLst>
      <p:ext uri="{BB962C8B-B14F-4D97-AF65-F5344CB8AC3E}">
        <p14:creationId xmlns:p14="http://schemas.microsoft.com/office/powerpoint/2010/main" val="59625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988F0A-BF33-450E-B752-7B907ADF250F}"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78032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88F0A-BF33-450E-B752-7B907ADF250F}"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428307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88F0A-BF33-450E-B752-7B907ADF250F}"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282556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88F0A-BF33-450E-B752-7B907ADF250F}"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64913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988F0A-BF33-450E-B752-7B907ADF250F}"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71925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988F0A-BF33-450E-B752-7B907ADF250F}"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380901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988F0A-BF33-450E-B752-7B907ADF250F}"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398958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988F0A-BF33-450E-B752-7B907ADF250F}"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79106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88F0A-BF33-450E-B752-7B907ADF250F}"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423224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988F0A-BF33-450E-B752-7B907ADF250F}"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412581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988F0A-BF33-450E-B752-7B907ADF250F}"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DB131-376E-438B-9F6E-65DB8FF3C3F4}" type="slidenum">
              <a:rPr lang="en-US" smtClean="0"/>
              <a:t>‹#›</a:t>
            </a:fld>
            <a:endParaRPr lang="en-US"/>
          </a:p>
        </p:txBody>
      </p:sp>
    </p:spTree>
    <p:extLst>
      <p:ext uri="{BB962C8B-B14F-4D97-AF65-F5344CB8AC3E}">
        <p14:creationId xmlns:p14="http://schemas.microsoft.com/office/powerpoint/2010/main" val="54445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88F0A-BF33-450E-B752-7B907ADF250F}" type="datetimeFigureOut">
              <a:rPr lang="en-US" smtClean="0"/>
              <a:t>2/15/2018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DB131-376E-438B-9F6E-65DB8FF3C3F4}" type="slidenum">
              <a:rPr lang="en-US" smtClean="0"/>
              <a:t>‹#›</a:t>
            </a:fld>
            <a:endParaRPr lang="en-US"/>
          </a:p>
        </p:txBody>
      </p:sp>
    </p:spTree>
    <p:extLst>
      <p:ext uri="{BB962C8B-B14F-4D97-AF65-F5344CB8AC3E}">
        <p14:creationId xmlns:p14="http://schemas.microsoft.com/office/powerpoint/2010/main" val="264385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scidev.net/global/communication/editorials/the-case-for-a-deficit-model-of-science-communic.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38/nclimate1547"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s://consumermediallc.files.wordpress.com/2017/09/scorecard.png" TargetMode="External"/><Relationship Id="rId2" Type="http://schemas.openxmlformats.org/officeDocument/2006/relationships/hyperlink" Target="http://www.foe.org/projects/food-and-technology/good-food-healthy-planet/chain-reaction"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nrdc.org/sites/default/files/restaurants-antibiotic-use-report-2016.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ftse.com/products/indices/FTSE4Good" TargetMode="External"/><Relationship Id="rId7"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hyperlink" Target="http://www.newsweek.com/green-2016/top-green-companies-world-2016" TargetMode="External"/><Relationship Id="rId5" Type="http://schemas.openxmlformats.org/officeDocument/2006/relationships/hyperlink" Target="http://www.corporateknights.com/reports/global-100/" TargetMode="External"/><Relationship Id="rId4" Type="http://schemas.openxmlformats.org/officeDocument/2006/relationships/hyperlink" Target="http://www.sustainability-indice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443" y="1394211"/>
            <a:ext cx="7772400" cy="2387600"/>
          </a:xfrm>
        </p:spPr>
        <p:txBody>
          <a:bodyPr>
            <a:normAutofit fontScale="90000"/>
          </a:bodyPr>
          <a:lstStyle/>
          <a:p>
            <a:r>
              <a:rPr lang="en-CA" sz="4900" dirty="0" smtClean="0"/>
              <a:t/>
            </a:r>
            <a:br>
              <a:rPr lang="en-CA" sz="4900" dirty="0" smtClean="0"/>
            </a:br>
            <a:r>
              <a:rPr lang="en-CA" sz="4900" dirty="0"/>
              <a:t/>
            </a:r>
            <a:br>
              <a:rPr lang="en-CA" sz="4900" dirty="0"/>
            </a:br>
            <a:r>
              <a:rPr lang="en-CA" sz="4900" dirty="0" smtClean="0"/>
              <a:t/>
            </a:r>
            <a:br>
              <a:rPr lang="en-CA" sz="4900" dirty="0" smtClean="0"/>
            </a:br>
            <a:r>
              <a:rPr lang="en-CA" sz="4900" dirty="0" smtClean="0"/>
              <a:t/>
            </a:r>
            <a:br>
              <a:rPr lang="en-CA" sz="4900" dirty="0" smtClean="0"/>
            </a:br>
            <a:r>
              <a:rPr lang="en-CA" sz="4900" dirty="0"/>
              <a:t/>
            </a:r>
            <a:br>
              <a:rPr lang="en-CA" sz="4900" dirty="0"/>
            </a:br>
            <a:r>
              <a:rPr lang="en-CA" sz="4900" dirty="0" smtClean="0"/>
              <a:t/>
            </a:r>
            <a:br>
              <a:rPr lang="en-CA" sz="4900" dirty="0" smtClean="0"/>
            </a:br>
            <a:r>
              <a:rPr lang="en-CA" sz="4900" dirty="0"/>
              <a:t/>
            </a:r>
            <a:br>
              <a:rPr lang="en-CA" sz="4900" dirty="0"/>
            </a:br>
            <a:r>
              <a:rPr lang="en-CA" sz="4900" dirty="0" smtClean="0"/>
              <a:t/>
            </a:r>
            <a:br>
              <a:rPr lang="en-CA" sz="4900" dirty="0" smtClean="0"/>
            </a:br>
            <a:r>
              <a:rPr lang="en-CA" sz="4400" dirty="0" smtClean="0"/>
              <a:t>Building Public Trust in Agriculture</a:t>
            </a:r>
            <a:r>
              <a:rPr lang="en-CA" dirty="0" smtClean="0"/>
              <a:t/>
            </a:r>
            <a:br>
              <a:rPr lang="en-CA" dirty="0" smtClean="0"/>
            </a:br>
            <a:r>
              <a:rPr lang="en-CA" sz="3600" i="1" dirty="0" smtClean="0"/>
              <a:t>Gate to Plate</a:t>
            </a:r>
            <a:br>
              <a:rPr lang="en-CA" sz="3600" i="1" dirty="0" smtClean="0"/>
            </a:br>
            <a:r>
              <a:rPr lang="en-CA" sz="3600" i="1" dirty="0" smtClean="0"/>
              <a:t>February 15, 2018</a:t>
            </a:r>
            <a:r>
              <a:rPr lang="en-CA" i="1" dirty="0" smtClean="0"/>
              <a:t/>
            </a:r>
            <a:br>
              <a:rPr lang="en-CA" i="1" dirty="0" smtClean="0"/>
            </a:br>
            <a:endParaRPr lang="en-CA" sz="2700" i="1" dirty="0"/>
          </a:p>
        </p:txBody>
      </p:sp>
      <p:sp>
        <p:nvSpPr>
          <p:cNvPr id="3" name="Subtitle 2"/>
          <p:cNvSpPr>
            <a:spLocks noGrp="1"/>
          </p:cNvSpPr>
          <p:nvPr>
            <p:ph type="subTitle" idx="1"/>
          </p:nvPr>
        </p:nvSpPr>
        <p:spPr>
          <a:xfrm>
            <a:off x="1421027" y="3707027"/>
            <a:ext cx="6400800" cy="2209800"/>
          </a:xfrm>
        </p:spPr>
        <p:txBody>
          <a:bodyPr>
            <a:normAutofit/>
          </a:bodyPr>
          <a:lstStyle/>
          <a:p>
            <a:r>
              <a:rPr lang="en-CA" dirty="0" smtClean="0"/>
              <a:t> </a:t>
            </a:r>
          </a:p>
          <a:p>
            <a:r>
              <a:rPr lang="en-CA" dirty="0" smtClean="0"/>
              <a:t>Ellen Goddard, </a:t>
            </a:r>
          </a:p>
          <a:p>
            <a:r>
              <a:rPr lang="en-CA" dirty="0" smtClean="0"/>
              <a:t>Dept. of Resource Economics and Environmental Sociology, University of Alberta</a:t>
            </a:r>
          </a:p>
          <a:p>
            <a:r>
              <a:rPr lang="en-CA" dirty="0" smtClean="0"/>
              <a:t>egoddard@ualberta.ca</a:t>
            </a:r>
            <a:endParaRPr lang="en-CA"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305" y="165816"/>
            <a:ext cx="4430695" cy="1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34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736" y="260648"/>
            <a:ext cx="8454527" cy="6336704"/>
          </a:xfrm>
          <a:prstGeom prst="rect">
            <a:avLst/>
          </a:prstGeom>
        </p:spPr>
      </p:pic>
    </p:spTree>
    <p:extLst>
      <p:ext uri="{BB962C8B-B14F-4D97-AF65-F5344CB8AC3E}">
        <p14:creationId xmlns:p14="http://schemas.microsoft.com/office/powerpoint/2010/main" val="2591586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5536" y="404663"/>
            <a:ext cx="8211579" cy="6154613"/>
          </a:xfrm>
          <a:prstGeom prst="rect">
            <a:avLst/>
          </a:prstGeom>
        </p:spPr>
      </p:pic>
    </p:spTree>
    <p:extLst>
      <p:ext uri="{BB962C8B-B14F-4D97-AF65-F5344CB8AC3E}">
        <p14:creationId xmlns:p14="http://schemas.microsoft.com/office/powerpoint/2010/main" val="63075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36812"/>
            <a:ext cx="8712967" cy="6530406"/>
          </a:xfrm>
          <a:prstGeom prst="rect">
            <a:avLst/>
          </a:prstGeom>
        </p:spPr>
      </p:pic>
    </p:spTree>
    <p:extLst>
      <p:ext uri="{BB962C8B-B14F-4D97-AF65-F5344CB8AC3E}">
        <p14:creationId xmlns:p14="http://schemas.microsoft.com/office/powerpoint/2010/main" val="274917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260648"/>
            <a:ext cx="8475735" cy="6352600"/>
          </a:xfrm>
          <a:prstGeom prst="rect">
            <a:avLst/>
          </a:prstGeom>
        </p:spPr>
      </p:pic>
    </p:spTree>
    <p:extLst>
      <p:ext uri="{BB962C8B-B14F-4D97-AF65-F5344CB8AC3E}">
        <p14:creationId xmlns:p14="http://schemas.microsoft.com/office/powerpoint/2010/main" val="135807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260648"/>
            <a:ext cx="8547743" cy="6406570"/>
          </a:xfrm>
          <a:prstGeom prst="rect">
            <a:avLst/>
          </a:prstGeom>
        </p:spPr>
      </p:pic>
    </p:spTree>
    <p:extLst>
      <p:ext uri="{BB962C8B-B14F-4D97-AF65-F5344CB8AC3E}">
        <p14:creationId xmlns:p14="http://schemas.microsoft.com/office/powerpoint/2010/main" val="3439704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260648"/>
            <a:ext cx="8547743" cy="6406570"/>
          </a:xfrm>
          <a:prstGeom prst="rect">
            <a:avLst/>
          </a:prstGeom>
        </p:spPr>
      </p:pic>
      <p:pic>
        <p:nvPicPr>
          <p:cNvPr id="3" name="Picture 2"/>
          <p:cNvPicPr>
            <a:picLocks noChangeAspect="1"/>
          </p:cNvPicPr>
          <p:nvPr/>
        </p:nvPicPr>
        <p:blipFill>
          <a:blip r:embed="rId3"/>
          <a:stretch>
            <a:fillRect/>
          </a:stretch>
        </p:blipFill>
        <p:spPr>
          <a:xfrm>
            <a:off x="248662" y="116632"/>
            <a:ext cx="8742749" cy="6552728"/>
          </a:xfrm>
          <a:prstGeom prst="rect">
            <a:avLst/>
          </a:prstGeom>
        </p:spPr>
      </p:pic>
    </p:spTree>
    <p:extLst>
      <p:ext uri="{BB962C8B-B14F-4D97-AF65-F5344CB8AC3E}">
        <p14:creationId xmlns:p14="http://schemas.microsoft.com/office/powerpoint/2010/main" val="2205346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so what?</a:t>
            </a:r>
            <a:endParaRPr lang="en-US" dirty="0"/>
          </a:p>
        </p:txBody>
      </p:sp>
      <p:sp>
        <p:nvSpPr>
          <p:cNvPr id="3" name="Content Placeholder 2"/>
          <p:cNvSpPr>
            <a:spLocks noGrp="1"/>
          </p:cNvSpPr>
          <p:nvPr>
            <p:ph idx="1"/>
          </p:nvPr>
        </p:nvSpPr>
        <p:spPr/>
        <p:txBody>
          <a:bodyPr>
            <a:normAutofit lnSpcReduction="10000"/>
          </a:bodyPr>
          <a:lstStyle/>
          <a:p>
            <a:r>
              <a:rPr lang="en-US" dirty="0" smtClean="0"/>
              <a:t>The importance of trust to decision outcomes is not in question</a:t>
            </a:r>
          </a:p>
          <a:p>
            <a:r>
              <a:rPr lang="en-US" dirty="0" smtClean="0"/>
              <a:t>When trust is seriously affected – what then?</a:t>
            </a:r>
          </a:p>
          <a:p>
            <a:r>
              <a:rPr lang="en-US" dirty="0" smtClean="0"/>
              <a:t>Often the first reaction is to say – we need to educate the ‘untrusting’ – called a </a:t>
            </a:r>
            <a:r>
              <a:rPr lang="en-US" i="1" dirty="0" smtClean="0"/>
              <a:t>Knowledge Deficit</a:t>
            </a:r>
            <a:r>
              <a:rPr lang="en-US" dirty="0" smtClean="0"/>
              <a:t> approach</a:t>
            </a:r>
          </a:p>
          <a:p>
            <a:pPr lvl="1"/>
            <a:r>
              <a:rPr lang="en-US" dirty="0"/>
              <a:t>states that the public is willing and able to process information if it is available. Therefore, a lack of public support or participation is caused by a lack of information available to the public</a:t>
            </a:r>
            <a:r>
              <a:rPr lang="en-US" dirty="0" smtClean="0"/>
              <a:t>.</a:t>
            </a:r>
          </a:p>
          <a:p>
            <a:pPr lvl="1"/>
            <a:r>
              <a:rPr lang="en-CA" sz="1200" dirty="0"/>
              <a:t>Dickson, D. 2005. </a:t>
            </a:r>
            <a:r>
              <a:rPr lang="en-CA" sz="1200" u="sng" dirty="0">
                <a:hlinkClick r:id="rId2"/>
              </a:rPr>
              <a:t>The Case for a ‘deficit model’ of science communication</a:t>
            </a:r>
            <a:r>
              <a:rPr lang="en-CA" sz="1200" dirty="0"/>
              <a:t>. </a:t>
            </a:r>
            <a:r>
              <a:rPr lang="en-CA" sz="1200" i="1" dirty="0"/>
              <a:t>Science and Development Network</a:t>
            </a:r>
            <a:r>
              <a:rPr lang="en-CA" dirty="0"/>
              <a:t>.</a:t>
            </a:r>
            <a:endParaRPr lang="en-US" dirty="0"/>
          </a:p>
        </p:txBody>
      </p:sp>
    </p:spTree>
    <p:extLst>
      <p:ext uri="{BB962C8B-B14F-4D97-AF65-F5344CB8AC3E}">
        <p14:creationId xmlns:p14="http://schemas.microsoft.com/office/powerpoint/2010/main" val="3511458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Cultural Cognition</a:t>
            </a:r>
            <a:endParaRPr lang="en-US" i="1" dirty="0"/>
          </a:p>
        </p:txBody>
      </p:sp>
      <p:sp>
        <p:nvSpPr>
          <p:cNvPr id="3" name="Content Placeholder 2"/>
          <p:cNvSpPr>
            <a:spLocks noGrp="1"/>
          </p:cNvSpPr>
          <p:nvPr>
            <p:ph idx="1"/>
          </p:nvPr>
        </p:nvSpPr>
        <p:spPr/>
        <p:txBody>
          <a:bodyPr>
            <a:normAutofit fontScale="92500" lnSpcReduction="10000"/>
          </a:bodyPr>
          <a:lstStyle/>
          <a:p>
            <a:r>
              <a:rPr lang="en-US" dirty="0"/>
              <a:t>The </a:t>
            </a:r>
            <a:r>
              <a:rPr lang="en-US" b="1" dirty="0"/>
              <a:t>cultural cognition of risk</a:t>
            </a:r>
            <a:r>
              <a:rPr lang="en-US" dirty="0"/>
              <a:t>, sometimes called simply </a:t>
            </a:r>
            <a:r>
              <a:rPr lang="en-US" b="1" dirty="0"/>
              <a:t>cultural cognition</a:t>
            </a:r>
            <a:r>
              <a:rPr lang="en-US" dirty="0"/>
              <a:t>, is the hypothesized tendency of persons to form perceptions of risk and related facts that cohere with their self-defining values</a:t>
            </a:r>
            <a:r>
              <a:rPr lang="en-US" dirty="0" smtClean="0"/>
              <a:t>.</a:t>
            </a:r>
          </a:p>
          <a:p>
            <a:r>
              <a:rPr lang="en-US" dirty="0"/>
              <a:t>A study conducted by Cultural Cognition Project researchers (using a nationally representative U.S. sample) found that ordinary members of the public do not become more concerned about climate change as their science comprehension </a:t>
            </a:r>
            <a:r>
              <a:rPr lang="en-US" dirty="0" smtClean="0"/>
              <a:t>increases.</a:t>
            </a:r>
            <a:r>
              <a:rPr lang="en-US" dirty="0"/>
              <a:t> Instead, the degree of polarization among cultural groups with opposing predispositions increases</a:t>
            </a:r>
            <a:r>
              <a:rPr lang="en-US" dirty="0" smtClean="0"/>
              <a:t>.</a:t>
            </a:r>
          </a:p>
          <a:p>
            <a:r>
              <a:rPr lang="en-CA" sz="1300" i="1" dirty="0" err="1"/>
              <a:t>Kahan</a:t>
            </a:r>
            <a:r>
              <a:rPr lang="en-CA" sz="1300" i="1" dirty="0"/>
              <a:t>, Dan; Peters, Ellen; </a:t>
            </a:r>
            <a:r>
              <a:rPr lang="en-CA" sz="1300" i="1" dirty="0" err="1"/>
              <a:t>Wittlin</a:t>
            </a:r>
            <a:r>
              <a:rPr lang="en-CA" sz="1300" i="1" dirty="0"/>
              <a:t>, Maggie; </a:t>
            </a:r>
            <a:r>
              <a:rPr lang="en-CA" sz="1300" i="1" dirty="0" err="1"/>
              <a:t>Slovic</a:t>
            </a:r>
            <a:r>
              <a:rPr lang="en-CA" sz="1300" i="1" dirty="0"/>
              <a:t>, Paul; Ouellette, Lisa Larrimore; </a:t>
            </a:r>
            <a:r>
              <a:rPr lang="en-CA" sz="1300" i="1" dirty="0" err="1"/>
              <a:t>Braman</a:t>
            </a:r>
            <a:r>
              <a:rPr lang="en-CA" sz="1300" i="1" dirty="0"/>
              <a:t>, Donald; Mandel, Gregory (2012), "The polarizing impact of science literacy and numeracy on perceived climate change risks", Nature Climate Change, </a:t>
            </a:r>
            <a:r>
              <a:rPr lang="en-CA" sz="1300" b="1" i="1" dirty="0"/>
              <a:t>2</a:t>
            </a:r>
            <a:r>
              <a:rPr lang="en-CA" sz="1300" i="1" dirty="0"/>
              <a:t>: 732–735, </a:t>
            </a:r>
            <a:r>
              <a:rPr lang="en-CA" sz="1300" i="1" dirty="0">
                <a:hlinkClick r:id="rId2" tooltip="Digital object identifier"/>
              </a:rPr>
              <a:t>doi</a:t>
            </a:r>
            <a:r>
              <a:rPr lang="en-CA" sz="1300" i="1" dirty="0"/>
              <a:t>:</a:t>
            </a:r>
            <a:r>
              <a:rPr lang="en-CA" sz="1300" i="1" dirty="0">
                <a:hlinkClick r:id="rId3"/>
              </a:rPr>
              <a:t>10.1038/nclimate1547</a:t>
            </a:r>
            <a:endParaRPr lang="en-CA" sz="1300" dirty="0"/>
          </a:p>
          <a:p>
            <a:endParaRPr lang="en-US" dirty="0"/>
          </a:p>
        </p:txBody>
      </p:sp>
    </p:spTree>
    <p:extLst>
      <p:ext uri="{BB962C8B-B14F-4D97-AF65-F5344CB8AC3E}">
        <p14:creationId xmlns:p14="http://schemas.microsoft.com/office/powerpoint/2010/main" val="1745737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Acceptance </a:t>
            </a:r>
            <a:r>
              <a:rPr lang="en-US" dirty="0"/>
              <a:t>of GMO</a:t>
            </a:r>
            <a:br>
              <a:rPr lang="en-US" dirty="0"/>
            </a:br>
            <a:r>
              <a:rPr lang="en-US" sz="1800" dirty="0"/>
              <a:t>Jan M. </a:t>
            </a:r>
            <a:r>
              <a:rPr lang="en-US" sz="1800" dirty="0" err="1" smtClean="0"/>
              <a:t>Lucht</a:t>
            </a:r>
            <a:r>
              <a:rPr lang="en-US" sz="1800" dirty="0" smtClean="0"/>
              <a:t>, </a:t>
            </a:r>
            <a:r>
              <a:rPr lang="en-US" sz="1800" dirty="0"/>
              <a:t>Public Acceptance of Plant Biotechnology and GM </a:t>
            </a:r>
            <a:r>
              <a:rPr lang="en-US" sz="1800" dirty="0" smtClean="0"/>
              <a:t>Crops, </a:t>
            </a:r>
            <a:r>
              <a:rPr lang="en-US" sz="1800" i="1" dirty="0"/>
              <a:t>Viruses</a:t>
            </a:r>
            <a:r>
              <a:rPr lang="en-US" sz="1800" dirty="0"/>
              <a:t> 2015, 7, 4254-4281; doi:10.3390/v7082819</a:t>
            </a:r>
            <a:r>
              <a:rPr lang="en-US" sz="1800" dirty="0" smtClean="0"/>
              <a:t> </a:t>
            </a:r>
            <a:endParaRPr lang="en-US" sz="18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It has become increasingly clear that </a:t>
            </a:r>
            <a:r>
              <a:rPr lang="en-US" b="1" dirty="0"/>
              <a:t>information strategies focusing just on the factual aspects do not convince </a:t>
            </a:r>
            <a:r>
              <a:rPr lang="en-US" dirty="0"/>
              <a:t>many consumers of the benefits of GM foods. In a large-scale experiment with European consumers, information material about food biotechnology and product examples with health and sustainability benefits failed to change the general attitude of consumers, and product choice was even affected in a negative </a:t>
            </a:r>
            <a:r>
              <a:rPr lang="en-US" dirty="0" smtClean="0"/>
              <a:t>way.</a:t>
            </a:r>
          </a:p>
          <a:p>
            <a:pPr marL="0" indent="0">
              <a:buNone/>
            </a:pPr>
            <a:endParaRPr lang="en-US" dirty="0" smtClean="0"/>
          </a:p>
          <a:p>
            <a:pPr marL="0" indent="0">
              <a:buNone/>
            </a:pPr>
            <a:r>
              <a:rPr lang="en-US" dirty="0"/>
              <a:t>Consumers have only a limited knowledge about new technologies such as genetic engineering, and therefore often feel unable to decide for themselves whether GM crops might carry risks, and how to weigh that against possible benefits. </a:t>
            </a:r>
            <a:r>
              <a:rPr lang="en-US" b="1" dirty="0"/>
              <a:t>They therefore depend on people they consider trustworthy experts to make informed decisions</a:t>
            </a:r>
            <a:r>
              <a:rPr lang="en-US" dirty="0"/>
              <a:t>, which they can use as guide to establish their own positions. Therefore, trust plays an important role in the assessment of GM food by lay persons</a:t>
            </a:r>
          </a:p>
        </p:txBody>
      </p:sp>
    </p:spTree>
    <p:extLst>
      <p:ext uri="{BB962C8B-B14F-4D97-AF65-F5344CB8AC3E}">
        <p14:creationId xmlns:p14="http://schemas.microsoft.com/office/powerpoint/2010/main" val="147467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4944" y="402336"/>
            <a:ext cx="7820406" cy="12883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smtClean="0"/>
              <a:t>To you, what does Antibiotic-Free Mean? </a:t>
            </a:r>
            <a:r>
              <a:rPr lang="en-US" b="1" smtClean="0"/>
              <a:t/>
            </a:r>
            <a:br>
              <a:rPr lang="en-US" b="1" smtClean="0"/>
            </a:br>
            <a:r>
              <a:rPr lang="en-US" sz="1800" smtClean="0"/>
              <a:t>% agreement with each definition</a:t>
            </a:r>
            <a:endParaRPr lang="en-US" sz="1800" dirty="0"/>
          </a:p>
        </p:txBody>
      </p:sp>
      <p:pic>
        <p:nvPicPr>
          <p:cNvPr id="4" name="Picture 3"/>
          <p:cNvPicPr>
            <a:picLocks noChangeAspect="1"/>
          </p:cNvPicPr>
          <p:nvPr/>
        </p:nvPicPr>
        <p:blipFill>
          <a:blip r:embed="rId2"/>
          <a:stretch>
            <a:fillRect/>
          </a:stretch>
        </p:blipFill>
        <p:spPr>
          <a:xfrm>
            <a:off x="489990" y="1307375"/>
            <a:ext cx="8230313" cy="4999153"/>
          </a:xfrm>
          <a:prstGeom prst="rect">
            <a:avLst/>
          </a:prstGeom>
        </p:spPr>
      </p:pic>
    </p:spTree>
    <p:extLst>
      <p:ext uri="{BB962C8B-B14F-4D97-AF65-F5344CB8AC3E}">
        <p14:creationId xmlns:p14="http://schemas.microsoft.com/office/powerpoint/2010/main" val="113181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575" y="889845"/>
            <a:ext cx="8664897" cy="2585323"/>
          </a:xfrm>
          <a:prstGeom prst="rect">
            <a:avLst/>
          </a:prstGeom>
        </p:spPr>
        <p:txBody>
          <a:bodyPr wrap="square">
            <a:spAutoFit/>
          </a:bodyPr>
          <a:lstStyle/>
          <a:p>
            <a:r>
              <a:rPr lang="en-CA" sz="1600" b="1" dirty="0" smtClean="0"/>
              <a:t>Fifty-six percent </a:t>
            </a:r>
            <a:r>
              <a:rPr lang="en-CA" sz="1600" dirty="0" smtClean="0"/>
              <a:t>of all snacking occasions reflect some need for nourishment, or snacking that </a:t>
            </a:r>
            <a:r>
              <a:rPr lang="en-CA" sz="1600" b="1" i="1" dirty="0" smtClean="0"/>
              <a:t>addresses hunger and provides sustained energy</a:t>
            </a:r>
            <a:r>
              <a:rPr lang="en-CA" sz="1600" dirty="0" smtClean="0"/>
              <a:t>. Key attributes of these snacks include whole grains, fiber, </a:t>
            </a:r>
            <a:r>
              <a:rPr lang="en-CA" sz="1600" b="1" i="1" dirty="0" smtClean="0"/>
              <a:t>protein</a:t>
            </a:r>
            <a:r>
              <a:rPr lang="en-CA" sz="1600" dirty="0" smtClean="0"/>
              <a:t>, fat, probiotics and minimal sugar. Examples include Greek yogurt, fruits and vegetables, nut and granola bars, and ready-to-drink tea, water and smoothies.</a:t>
            </a:r>
          </a:p>
          <a:p>
            <a:r>
              <a:rPr lang="en-CA" sz="1600" b="1" dirty="0" smtClean="0"/>
              <a:t>Thirty-four percent </a:t>
            </a:r>
            <a:r>
              <a:rPr lang="en-CA" sz="1600" dirty="0" smtClean="0"/>
              <a:t>of snacking occasions reflect some need for optimization, or snacking that </a:t>
            </a:r>
            <a:r>
              <a:rPr lang="en-CA" sz="1600" b="1" i="1" dirty="0" smtClean="0"/>
              <a:t>provides quick energy, recovery, mental focus or stress management</a:t>
            </a:r>
            <a:r>
              <a:rPr lang="en-CA" sz="1600" b="1" dirty="0" smtClean="0"/>
              <a:t>,</a:t>
            </a:r>
            <a:r>
              <a:rPr lang="en-CA" sz="1600" dirty="0" smtClean="0"/>
              <a:t> such as products with </a:t>
            </a:r>
            <a:r>
              <a:rPr lang="en-CA" sz="1600" b="1" dirty="0" smtClean="0"/>
              <a:t>protein</a:t>
            </a:r>
            <a:r>
              <a:rPr lang="en-CA" sz="1600" dirty="0" smtClean="0"/>
              <a:t>, caffeine, vitamins and minerals, antioxidants and botanicals. Examples include energy and sports drinks, energy and granola bars, </a:t>
            </a:r>
            <a:r>
              <a:rPr lang="en-CA" sz="1600" dirty="0" smtClean="0">
                <a:solidFill>
                  <a:srgbClr val="FF0000"/>
                </a:solidFill>
              </a:rPr>
              <a:t>meat snacks</a:t>
            </a:r>
            <a:r>
              <a:rPr lang="en-CA" sz="1600" dirty="0" smtClean="0"/>
              <a:t>, </a:t>
            </a:r>
            <a:r>
              <a:rPr lang="en-CA" sz="1600" dirty="0" err="1" smtClean="0"/>
              <a:t>kombucha</a:t>
            </a:r>
            <a:r>
              <a:rPr lang="en-CA" sz="1600" dirty="0" smtClean="0"/>
              <a:t> and coffee</a:t>
            </a:r>
            <a:r>
              <a:rPr lang="en-CA" dirty="0" smtClean="0"/>
              <a:t>.</a:t>
            </a:r>
            <a:endParaRPr lang="en-CA" dirty="0"/>
          </a:p>
        </p:txBody>
      </p:sp>
      <p:sp>
        <p:nvSpPr>
          <p:cNvPr id="6" name="AutoShape 2" descr="Snack"/>
          <p:cNvSpPr>
            <a:spLocks noChangeAspect="1" noChangeArrowheads="1"/>
          </p:cNvSpPr>
          <p:nvPr/>
        </p:nvSpPr>
        <p:spPr bwMode="auto">
          <a:xfrm>
            <a:off x="155575" y="-1371600"/>
            <a:ext cx="41148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707" t="24096"/>
          <a:stretch/>
        </p:blipFill>
        <p:spPr bwMode="auto">
          <a:xfrm>
            <a:off x="755576" y="3648609"/>
            <a:ext cx="2132044" cy="174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nvPr>
        </p:nvGraphicFramePr>
        <p:xfrm>
          <a:off x="395536" y="5897049"/>
          <a:ext cx="8229600" cy="75438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l"/>
                      <a:r>
                        <a:rPr lang="en-CA" sz="1050" dirty="0" smtClean="0"/>
                        <a:t>The Future of Snacking, http://www.foodbusinessnews.net/articles/news_home/Consumer_Trends/2017/03/Forecasting_the_future_of_snac.aspx?ID=%7B37D729D8-89D2-42D7-861E-A8ED66D6DCD7%7D&amp;cck=1</a:t>
                      </a:r>
                      <a:endParaRPr lang="en-CA" sz="1050"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algn="l"/>
                      <a:endParaRPr lang="en-CA" dirty="0"/>
                    </a:p>
                  </a:txBody>
                  <a:tcPr marL="0" marR="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2" name="TextBox 1"/>
          <p:cNvSpPr txBox="1"/>
          <p:nvPr/>
        </p:nvSpPr>
        <p:spPr>
          <a:xfrm>
            <a:off x="1187624" y="188640"/>
            <a:ext cx="6768752" cy="369332"/>
          </a:xfrm>
          <a:prstGeom prst="rect">
            <a:avLst/>
          </a:prstGeom>
          <a:noFill/>
        </p:spPr>
        <p:txBody>
          <a:bodyPr wrap="square" rtlCol="0">
            <a:spAutoFit/>
          </a:bodyPr>
          <a:lstStyle/>
          <a:p>
            <a:r>
              <a:rPr lang="en-US" dirty="0" smtClean="0"/>
              <a:t>SNACKING – The New Way of Eating – Good or Bad for Meat?</a:t>
            </a:r>
            <a:endParaRPr lang="en-US" dirty="0"/>
          </a:p>
        </p:txBody>
      </p:sp>
      <p:pic>
        <p:nvPicPr>
          <p:cNvPr id="1026" name="Picture 2" descr="Turkey Almond Cranberry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287738"/>
            <a:ext cx="2485227" cy="2485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39948" y="3648608"/>
            <a:ext cx="2092491" cy="1754326"/>
          </a:xfrm>
          <a:prstGeom prst="rect">
            <a:avLst/>
          </a:prstGeom>
        </p:spPr>
        <p:txBody>
          <a:bodyPr wrap="square">
            <a:spAutoFit/>
          </a:bodyPr>
          <a:lstStyle/>
          <a:p>
            <a:r>
              <a:rPr lang="en-US" cap="all" dirty="0">
                <a:solidFill>
                  <a:srgbClr val="A1865B"/>
                </a:solidFill>
                <a:latin typeface="Oswald"/>
              </a:rPr>
              <a:t>TURKEY ALMOND CRANBERRY BAR</a:t>
            </a:r>
          </a:p>
          <a:p>
            <a:r>
              <a:rPr lang="en-US" cap="all" dirty="0">
                <a:solidFill>
                  <a:srgbClr val="A1865B"/>
                </a:solidFill>
                <a:latin typeface="Oswald"/>
              </a:rPr>
              <a:t>BOX OF 12</a:t>
            </a:r>
          </a:p>
          <a:p>
            <a:r>
              <a:rPr lang="en-US" dirty="0">
                <a:solidFill>
                  <a:srgbClr val="000000"/>
                </a:solidFill>
                <a:latin typeface="Georgia" panose="02040502050405020303" pitchFamily="18" charset="0"/>
              </a:rPr>
              <a:t>$ 30.00 </a:t>
            </a:r>
            <a:r>
              <a:rPr lang="en-US" strike="sngStrike" dirty="0">
                <a:solidFill>
                  <a:srgbClr val="000000"/>
                </a:solidFill>
                <a:latin typeface="Georgia" panose="02040502050405020303" pitchFamily="18" charset="0"/>
              </a:rPr>
              <a:t>$ 34.00</a:t>
            </a:r>
            <a:endParaRPr lang="en-US"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73402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970215" y="151022"/>
            <a:ext cx="282854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100" dirty="0">
                <a:hlinkClick r:id="rId2"/>
              </a:rPr>
              <a:t>http://www.foe.org/projects/food-and-technology/good-food-healthy-planet/chain-reaction</a:t>
            </a:r>
            <a:r>
              <a:rPr lang="en-CA" altLang="en-US" sz="1100" dirty="0"/>
              <a:t> </a:t>
            </a:r>
          </a:p>
        </p:txBody>
      </p:sp>
      <p:pic>
        <p:nvPicPr>
          <p:cNvPr id="491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305" y="2251360"/>
            <a:ext cx="1982787"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
          <p:cNvSpPr>
            <a:spLocks noChangeArrowheads="1"/>
          </p:cNvSpPr>
          <p:nvPr/>
        </p:nvSpPr>
        <p:spPr bwMode="auto">
          <a:xfrm>
            <a:off x="1402080" y="4141428"/>
            <a:ext cx="2426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CA" altLang="en-US" sz="1200" dirty="0">
                <a:hlinkClick r:id="rId4"/>
              </a:rPr>
              <a:t>https://</a:t>
            </a:r>
            <a:r>
              <a:rPr lang="en-CA" altLang="en-US" sz="1200" dirty="0" smtClean="0">
                <a:hlinkClick r:id="rId4"/>
              </a:rPr>
              <a:t>www.nrdc.org/sites/default/files/restaurants-antibiotic-use-report-2016.pdf</a:t>
            </a:r>
            <a:r>
              <a:rPr lang="en-CA" altLang="en-US" sz="1200" dirty="0" smtClean="0"/>
              <a:t>  </a:t>
            </a:r>
            <a:endParaRPr lang="en-CA" altLang="en-US" sz="1200" dirty="0"/>
          </a:p>
        </p:txBody>
      </p:sp>
      <p:pic>
        <p:nvPicPr>
          <p:cNvPr id="4915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4970215"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6940669" y="995043"/>
            <a:ext cx="2087138" cy="5498117"/>
          </a:xfrm>
          <a:prstGeom prst="rect">
            <a:avLst/>
          </a:prstGeom>
        </p:spPr>
      </p:pic>
      <p:sp>
        <p:nvSpPr>
          <p:cNvPr id="3" name="Rectangle 2"/>
          <p:cNvSpPr/>
          <p:nvPr/>
        </p:nvSpPr>
        <p:spPr>
          <a:xfrm>
            <a:off x="1267968" y="5641602"/>
            <a:ext cx="2828544" cy="461665"/>
          </a:xfrm>
          <a:prstGeom prst="rect">
            <a:avLst/>
          </a:prstGeom>
        </p:spPr>
        <p:txBody>
          <a:bodyPr wrap="square">
            <a:spAutoFit/>
          </a:bodyPr>
          <a:lstStyle/>
          <a:p>
            <a:r>
              <a:rPr lang="en-US" sz="1200" dirty="0">
                <a:hlinkClick r:id="rId7"/>
              </a:rPr>
              <a:t>https://</a:t>
            </a:r>
            <a:r>
              <a:rPr lang="en-US" sz="1200" dirty="0" smtClean="0">
                <a:hlinkClick r:id="rId7"/>
              </a:rPr>
              <a:t>consumermediallc.files.wordpress.com/2017/09/scorecard.png</a:t>
            </a:r>
            <a:r>
              <a:rPr lang="en-US" sz="1200" dirty="0" smtClean="0"/>
              <a:t> </a:t>
            </a:r>
            <a:endParaRPr lang="en-US" sz="1200" dirty="0"/>
          </a:p>
        </p:txBody>
      </p:sp>
    </p:spTree>
    <p:extLst>
      <p:ext uri="{BB962C8B-B14F-4D97-AF65-F5344CB8AC3E}">
        <p14:creationId xmlns:p14="http://schemas.microsoft.com/office/powerpoint/2010/main" val="3214709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003" y="4132886"/>
            <a:ext cx="8229994" cy="2518052"/>
          </a:xfrm>
          <a:prstGeom prst="rect">
            <a:avLst/>
          </a:prstGeom>
        </p:spPr>
      </p:pic>
      <p:sp>
        <p:nvSpPr>
          <p:cNvPr id="6" name="AutoShape 2" descr="Image result for are you worried about antibiotics in catt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4303668" y="560832"/>
            <a:ext cx="4532484" cy="2474975"/>
          </a:xfrm>
          <a:prstGeom prst="rect">
            <a:avLst/>
          </a:prstGeom>
        </p:spPr>
      </p:pic>
    </p:spTree>
    <p:extLst>
      <p:ext uri="{BB962C8B-B14F-4D97-AF65-F5344CB8AC3E}">
        <p14:creationId xmlns:p14="http://schemas.microsoft.com/office/powerpoint/2010/main" val="354821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5862" y="3244334"/>
            <a:ext cx="4332276" cy="369332"/>
          </a:xfrm>
          <a:prstGeom prst="rect">
            <a:avLst/>
          </a:prstGeom>
        </p:spPr>
        <p:txBody>
          <a:bodyPr wrap="none">
            <a:spAutoFit/>
          </a:bodyPr>
          <a:lstStyle/>
          <a:p>
            <a:r>
              <a:rPr lang="en-US" dirty="0"/>
              <a:t>https://www.edelman.com/trust-barometer</a:t>
            </a:r>
          </a:p>
        </p:txBody>
      </p:sp>
    </p:spTree>
    <p:extLst>
      <p:ext uri="{BB962C8B-B14F-4D97-AF65-F5344CB8AC3E}">
        <p14:creationId xmlns:p14="http://schemas.microsoft.com/office/powerpoint/2010/main" val="1849981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813" y="3244334"/>
            <a:ext cx="4316374" cy="369332"/>
          </a:xfrm>
          <a:prstGeom prst="rect">
            <a:avLst/>
          </a:prstGeom>
        </p:spPr>
        <p:txBody>
          <a:bodyPr wrap="none">
            <a:spAutoFit/>
          </a:bodyPr>
          <a:lstStyle/>
          <a:p>
            <a:r>
              <a:rPr lang="en-US" dirty="0"/>
              <a:t>https://twitter.com/farmsofcanada?lang=en</a:t>
            </a:r>
          </a:p>
        </p:txBody>
      </p:sp>
    </p:spTree>
    <p:extLst>
      <p:ext uri="{BB962C8B-B14F-4D97-AF65-F5344CB8AC3E}">
        <p14:creationId xmlns:p14="http://schemas.microsoft.com/office/powerpoint/2010/main" val="3285142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9135" y="3244334"/>
            <a:ext cx="3365730" cy="369332"/>
          </a:xfrm>
          <a:prstGeom prst="rect">
            <a:avLst/>
          </a:prstGeom>
        </p:spPr>
        <p:txBody>
          <a:bodyPr wrap="none">
            <a:spAutoFit/>
          </a:bodyPr>
          <a:lstStyle/>
          <a:p>
            <a:r>
              <a:rPr lang="en-US" dirty="0"/>
              <a:t>http://www.realdirtonfarming.ca/</a:t>
            </a:r>
          </a:p>
        </p:txBody>
      </p:sp>
    </p:spTree>
    <p:extLst>
      <p:ext uri="{BB962C8B-B14F-4D97-AF65-F5344CB8AC3E}">
        <p14:creationId xmlns:p14="http://schemas.microsoft.com/office/powerpoint/2010/main" val="167040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5711952" cy="369332"/>
          </a:xfrm>
          <a:prstGeom prst="rect">
            <a:avLst/>
          </a:prstGeom>
        </p:spPr>
        <p:txBody>
          <a:bodyPr wrap="square">
            <a:spAutoFit/>
          </a:bodyPr>
          <a:lstStyle/>
          <a:p>
            <a:r>
              <a:rPr lang="en-US" dirty="0"/>
              <a:t>https://www.bestfoodfacts.org/about-the-experts/</a:t>
            </a:r>
          </a:p>
        </p:txBody>
      </p:sp>
    </p:spTree>
    <p:extLst>
      <p:ext uri="{BB962C8B-B14F-4D97-AF65-F5344CB8AC3E}">
        <p14:creationId xmlns:p14="http://schemas.microsoft.com/office/powerpoint/2010/main" val="2923019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2.onionstatic.com/onion/5773/8/16x9/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5168574" cy="29073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292" y="-387424"/>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9771" y="4320958"/>
            <a:ext cx="3384376" cy="1569660"/>
          </a:xfrm>
          <a:prstGeom prst="rect">
            <a:avLst/>
          </a:prstGeom>
          <a:noFill/>
        </p:spPr>
        <p:txBody>
          <a:bodyPr wrap="square" rtlCol="0">
            <a:spAutoFit/>
          </a:bodyPr>
          <a:lstStyle/>
          <a:p>
            <a:r>
              <a:rPr lang="en-US" sz="2400" dirty="0" smtClean="0"/>
              <a:t>CONVENIENCE is becoming a bigger driver in snacking meat products</a:t>
            </a:r>
            <a:endParaRPr lang="en-US" sz="2400" dirty="0"/>
          </a:p>
        </p:txBody>
      </p:sp>
      <p:pic>
        <p:nvPicPr>
          <p:cNvPr id="3" name="Picture 2"/>
          <p:cNvPicPr>
            <a:picLocks noChangeAspect="1"/>
          </p:cNvPicPr>
          <p:nvPr/>
        </p:nvPicPr>
        <p:blipFill>
          <a:blip r:embed="rId5"/>
          <a:stretch>
            <a:fillRect/>
          </a:stretch>
        </p:blipFill>
        <p:spPr>
          <a:xfrm>
            <a:off x="-9413" y="3429000"/>
            <a:ext cx="5507182" cy="3429000"/>
          </a:xfrm>
          <a:prstGeom prst="rect">
            <a:avLst/>
          </a:prstGeom>
        </p:spPr>
      </p:pic>
    </p:spTree>
    <p:extLst>
      <p:ext uri="{BB962C8B-B14F-4D97-AF65-F5344CB8AC3E}">
        <p14:creationId xmlns:p14="http://schemas.microsoft.com/office/powerpoint/2010/main" val="275924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Spam, Lovely Spam! Mystery Meat Celebrates 80th Spam-ivers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156548"/>
            <a:ext cx="1955007" cy="1362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2279" y="1412776"/>
            <a:ext cx="2027015" cy="646331"/>
          </a:xfrm>
          <a:prstGeom prst="rect">
            <a:avLst/>
          </a:prstGeom>
          <a:noFill/>
        </p:spPr>
        <p:txBody>
          <a:bodyPr wrap="square" rtlCol="0">
            <a:spAutoFit/>
          </a:bodyPr>
          <a:lstStyle/>
          <a:p>
            <a:r>
              <a:rPr lang="en-CA" smtClean="0"/>
              <a:t>   Spam  celebrates </a:t>
            </a:r>
          </a:p>
          <a:p>
            <a:r>
              <a:rPr lang="en-CA" smtClean="0"/>
              <a:t>80 year anniversary   </a:t>
            </a:r>
            <a:endParaRPr lang="en-CA"/>
          </a:p>
        </p:txBody>
      </p:sp>
      <p:pic>
        <p:nvPicPr>
          <p:cNvPr id="5124" name="Picture 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5638" y="5125477"/>
            <a:ext cx="3462833" cy="162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946" y="4189139"/>
            <a:ext cx="2668860" cy="266886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quorn chick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0192" y="4833927"/>
            <a:ext cx="2700260" cy="191200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https://c1.iggcdn.com/indiegogo-media-prod-cld/image/upload/c_fill,f_auto,h_361,w_361/v1480658869/lx0y4gqan97l3eo1kve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3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5" y="1844824"/>
            <a:ext cx="2314519" cy="240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descr="http://i.dailymail.co.uk/i/pix/2013/08/06/article-2384715-1B298543000005DC-270_634x26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17" y="40409"/>
            <a:ext cx="3881756" cy="1675089"/>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9424" y="40408"/>
            <a:ext cx="2520279" cy="147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17" descr="http://www.healthyfood.co.uk/wp-content/uploads/2017/04/TMWL-sausage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94133" y="2708920"/>
            <a:ext cx="2026196" cy="202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6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4082"/>
          </a:xfrm>
        </p:spPr>
        <p:txBody>
          <a:bodyPr>
            <a:normAutofit fontScale="90000"/>
          </a:bodyPr>
          <a:lstStyle/>
          <a:p>
            <a:pPr algn="ctr"/>
            <a:r>
              <a:rPr lang="en-US" dirty="0" smtClean="0"/>
              <a:t>ANIMAL WELFARE</a:t>
            </a:r>
            <a:endParaRPr lang="en-US" dirty="0"/>
          </a:p>
        </p:txBody>
      </p:sp>
      <p:sp>
        <p:nvSpPr>
          <p:cNvPr id="6" name="Text Placeholder 5"/>
          <p:cNvSpPr>
            <a:spLocks noGrp="1"/>
          </p:cNvSpPr>
          <p:nvPr>
            <p:ph type="body" idx="1"/>
          </p:nvPr>
        </p:nvSpPr>
        <p:spPr>
          <a:xfrm>
            <a:off x="457200" y="687179"/>
            <a:ext cx="4040188" cy="621792"/>
          </a:xfrm>
        </p:spPr>
        <p:txBody>
          <a:bodyPr>
            <a:normAutofit/>
          </a:bodyPr>
          <a:lstStyle/>
          <a:p>
            <a:r>
              <a:rPr lang="en-US" sz="1800" dirty="0" smtClean="0"/>
              <a:t>Plethora of Labels = Confusion?</a:t>
            </a:r>
            <a:endParaRPr lang="en-US" sz="1800" dirty="0"/>
          </a:p>
        </p:txBody>
      </p:sp>
      <p:pic>
        <p:nvPicPr>
          <p:cNvPr id="2050" name="Picture 2" descr="Image result for animal welfare logo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211414"/>
            <a:ext cx="1954560" cy="1446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3"/>
          </p:nvPr>
        </p:nvSpPr>
        <p:spPr>
          <a:xfrm>
            <a:off x="4645025" y="692697"/>
            <a:ext cx="4289473" cy="864096"/>
          </a:xfrm>
        </p:spPr>
        <p:txBody>
          <a:bodyPr>
            <a:normAutofit/>
          </a:bodyPr>
          <a:lstStyle/>
          <a:p>
            <a:pPr algn="ctr"/>
            <a:r>
              <a:rPr lang="en-US" sz="1800" dirty="0" smtClean="0"/>
              <a:t>Verification (Ranking) Becomes Important</a:t>
            </a:r>
            <a:endParaRPr lang="en-US" sz="1800" dirty="0"/>
          </a:p>
        </p:txBody>
      </p:sp>
      <p:pic>
        <p:nvPicPr>
          <p:cNvPr id="2060" name="Picture 12" descr="https://lh3.googleusercontent.com/zoyguXsxlQbeDYb9DK5u1NOUfGv99MoGYUvdKMC2zwPA9GA6DfgsLwL_orntpvhKr5gNvg=s15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724128" y="1320058"/>
            <a:ext cx="2578958" cy="143122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Image result for certified hum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certified hum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524" y="871370"/>
            <a:ext cx="2229644" cy="20891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63463" y="2839319"/>
            <a:ext cx="2971035" cy="3231654"/>
          </a:xfrm>
          <a:prstGeom prst="rect">
            <a:avLst/>
          </a:prstGeom>
        </p:spPr>
        <p:txBody>
          <a:bodyPr wrap="square">
            <a:spAutoFit/>
          </a:bodyPr>
          <a:lstStyle/>
          <a:p>
            <a:r>
              <a:rPr lang="en-US" dirty="0">
                <a:solidFill>
                  <a:srgbClr val="EA6C11"/>
                </a:solidFill>
                <a:latin typeface="FuturaRound-Book"/>
              </a:rPr>
              <a:t>What is the Animal </a:t>
            </a:r>
            <a:r>
              <a:rPr lang="en-US" dirty="0" smtClean="0">
                <a:solidFill>
                  <a:srgbClr val="EA6C11"/>
                </a:solidFill>
                <a:latin typeface="FuturaRound-Book"/>
              </a:rPr>
              <a:t>Protection Index</a:t>
            </a:r>
            <a:r>
              <a:rPr lang="en-US" dirty="0">
                <a:solidFill>
                  <a:srgbClr val="EA6C11"/>
                </a:solidFill>
                <a:latin typeface="FuturaRound-Book"/>
              </a:rPr>
              <a:t>?</a:t>
            </a:r>
          </a:p>
          <a:p>
            <a:r>
              <a:rPr lang="en-US" sz="1400" dirty="0">
                <a:solidFill>
                  <a:srgbClr val="434343"/>
                </a:solidFill>
                <a:latin typeface="FuturaRound-Book"/>
              </a:rPr>
              <a:t>The Animal Protection Index is a </a:t>
            </a:r>
            <a:r>
              <a:rPr lang="en-US" sz="1400" dirty="0" smtClean="0">
                <a:solidFill>
                  <a:srgbClr val="434343"/>
                </a:solidFill>
                <a:latin typeface="FuturaRound-Book"/>
              </a:rPr>
              <a:t>new </a:t>
            </a:r>
            <a:r>
              <a:rPr lang="en-US" sz="1400" dirty="0">
                <a:solidFill>
                  <a:srgbClr val="434343"/>
                </a:solidFill>
                <a:latin typeface="FuturaRound-Book"/>
              </a:rPr>
              <a:t>interactive tool from World Animal Protection. We have ranked 50 countries worldwide on how well their legislation protects animals. Never before has a more comprehensive or ambitious project in animal protection been completed. </a:t>
            </a:r>
            <a:r>
              <a:rPr lang="en-US" sz="1400" dirty="0" smtClean="0">
                <a:solidFill>
                  <a:srgbClr val="434343"/>
                </a:solidFill>
                <a:latin typeface="FuturaRound-Book"/>
              </a:rPr>
              <a:t>You </a:t>
            </a:r>
            <a:r>
              <a:rPr lang="en-US" sz="1400" dirty="0">
                <a:solidFill>
                  <a:srgbClr val="434343"/>
                </a:solidFill>
                <a:latin typeface="FuturaRound-Book"/>
              </a:rPr>
              <a:t>can access each country’s report and see how they perform on animal protection policy and legislation. </a:t>
            </a:r>
            <a:endParaRPr lang="en-US" sz="1400" b="0" i="0" dirty="0">
              <a:solidFill>
                <a:srgbClr val="434343"/>
              </a:solidFill>
              <a:effectLst/>
              <a:latin typeface="FuturaRound-Book"/>
            </a:endParaRPr>
          </a:p>
        </p:txBody>
      </p:sp>
      <p:pic>
        <p:nvPicPr>
          <p:cNvPr id="2" name="Picture 1"/>
          <p:cNvPicPr>
            <a:picLocks noChangeAspect="1"/>
          </p:cNvPicPr>
          <p:nvPr/>
        </p:nvPicPr>
        <p:blipFill>
          <a:blip r:embed="rId5"/>
          <a:stretch>
            <a:fillRect/>
          </a:stretch>
        </p:blipFill>
        <p:spPr>
          <a:xfrm>
            <a:off x="142390" y="2780928"/>
            <a:ext cx="5691783" cy="3905215"/>
          </a:xfrm>
          <a:prstGeom prst="rect">
            <a:avLst/>
          </a:prstGeom>
        </p:spPr>
      </p:pic>
      <p:sp>
        <p:nvSpPr>
          <p:cNvPr id="3" name="Rectangle 2"/>
          <p:cNvSpPr/>
          <p:nvPr/>
        </p:nvSpPr>
        <p:spPr>
          <a:xfrm>
            <a:off x="288665" y="6664427"/>
            <a:ext cx="4747865" cy="230832"/>
          </a:xfrm>
          <a:prstGeom prst="rect">
            <a:avLst/>
          </a:prstGeom>
        </p:spPr>
        <p:txBody>
          <a:bodyPr wrap="square">
            <a:spAutoFit/>
          </a:bodyPr>
          <a:lstStyle/>
          <a:p>
            <a:r>
              <a:rPr lang="en-US" sz="900" dirty="0"/>
              <a:t>http://jaysonlusk.com/blog/2015/12/15/food-demand-survey-foods-december-2015</a:t>
            </a:r>
          </a:p>
        </p:txBody>
      </p:sp>
    </p:spTree>
    <p:extLst>
      <p:ext uri="{BB962C8B-B14F-4D97-AF65-F5344CB8AC3E}">
        <p14:creationId xmlns:p14="http://schemas.microsoft.com/office/powerpoint/2010/main" val="307966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23870"/>
          </a:xfrm>
        </p:spPr>
        <p:txBody>
          <a:bodyPr>
            <a:normAutofit fontScale="90000"/>
          </a:bodyPr>
          <a:lstStyle/>
          <a:p>
            <a:pPr algn="ctr"/>
            <a:r>
              <a:rPr lang="en-US" dirty="0" smtClean="0"/>
              <a:t>Sustainability</a:t>
            </a:r>
            <a:br>
              <a:rPr lang="en-US" dirty="0" smtClean="0"/>
            </a:br>
            <a:r>
              <a:rPr lang="en-US" sz="3100" dirty="0" smtClean="0"/>
              <a:t>increased labeling options and Even More Rankings</a:t>
            </a:r>
            <a:endParaRPr lang="en-US" sz="3100" dirty="0"/>
          </a:p>
        </p:txBody>
      </p:sp>
      <p:pic>
        <p:nvPicPr>
          <p:cNvPr id="4098" name="Picture 2" descr="Image result for sustainability food label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6064" y="1501303"/>
            <a:ext cx="1371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5364088" y="1600200"/>
            <a:ext cx="3322712" cy="4525963"/>
          </a:xfrm>
        </p:spPr>
        <p:txBody>
          <a:bodyPr>
            <a:normAutofit fontScale="92500" lnSpcReduction="10000"/>
          </a:bodyPr>
          <a:lstStyle/>
          <a:p>
            <a:r>
              <a:rPr lang="en-US" dirty="0" smtClean="0"/>
              <a:t>Financial </a:t>
            </a:r>
            <a:r>
              <a:rPr lang="en-US" dirty="0"/>
              <a:t>Times Stock Exchange’s </a:t>
            </a:r>
            <a:r>
              <a:rPr lang="en-US" dirty="0">
                <a:hlinkClick r:id="rId3"/>
              </a:rPr>
              <a:t>FTSE4Good Index Series</a:t>
            </a:r>
            <a:r>
              <a:rPr lang="en-US" dirty="0"/>
              <a:t>, </a:t>
            </a:r>
            <a:endParaRPr lang="en-US" dirty="0" smtClean="0"/>
          </a:p>
          <a:p>
            <a:r>
              <a:rPr lang="en-US" dirty="0" smtClean="0">
                <a:hlinkClick r:id="rId4"/>
              </a:rPr>
              <a:t>Dow </a:t>
            </a:r>
            <a:r>
              <a:rPr lang="en-US" dirty="0">
                <a:hlinkClick r:id="rId4"/>
              </a:rPr>
              <a:t>Jones Sustainability Indices</a:t>
            </a:r>
            <a:r>
              <a:rPr lang="en-US" dirty="0"/>
              <a:t> (DJSI), </a:t>
            </a:r>
            <a:endParaRPr lang="en-US" dirty="0" smtClean="0"/>
          </a:p>
          <a:p>
            <a:r>
              <a:rPr lang="en-US" dirty="0" smtClean="0"/>
              <a:t>Canadian Corporate </a:t>
            </a:r>
            <a:r>
              <a:rPr lang="en-US" dirty="0"/>
              <a:t>Knights’ </a:t>
            </a:r>
            <a:r>
              <a:rPr lang="en-US" dirty="0">
                <a:hlinkClick r:id="rId5"/>
              </a:rPr>
              <a:t>Global 100</a:t>
            </a:r>
            <a:r>
              <a:rPr lang="en-US" dirty="0"/>
              <a:t> index, </a:t>
            </a:r>
            <a:endParaRPr lang="en-US" dirty="0" smtClean="0"/>
          </a:p>
          <a:p>
            <a:r>
              <a:rPr lang="en-US" dirty="0" smtClean="0"/>
              <a:t>In </a:t>
            </a:r>
            <a:r>
              <a:rPr lang="en-US" dirty="0"/>
              <a:t>the United States, </a:t>
            </a:r>
            <a:r>
              <a:rPr lang="en-US" dirty="0" smtClean="0"/>
              <a:t>Newsweek’s</a:t>
            </a:r>
            <a:r>
              <a:rPr lang="en-US" dirty="0"/>
              <a:t> </a:t>
            </a:r>
            <a:r>
              <a:rPr lang="en-US" dirty="0">
                <a:hlinkClick r:id="rId6"/>
              </a:rPr>
              <a:t>Green </a:t>
            </a:r>
            <a:r>
              <a:rPr lang="en-US" dirty="0" smtClean="0">
                <a:hlinkClick r:id="rId6"/>
              </a:rPr>
              <a:t>Rankings</a:t>
            </a:r>
            <a:r>
              <a:rPr lang="en-US" dirty="0"/>
              <a:t> </a:t>
            </a:r>
          </a:p>
        </p:txBody>
      </p:sp>
      <p:pic>
        <p:nvPicPr>
          <p:cNvPr id="4100" name="Picture 4" descr="Image result for sustainability food labe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25771"/>
            <a:ext cx="54768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ustainability food labe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3076" y="1752922"/>
            <a:ext cx="28956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4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Approaches</a:t>
            </a:r>
            <a:endParaRPr lang="en-US" dirty="0"/>
          </a:p>
        </p:txBody>
      </p:sp>
      <p:pic>
        <p:nvPicPr>
          <p:cNvPr id="2057" name="Picture 9" descr="https://www.colorado.gov/pacific/sites/default/files/styles/img_banner_941_x_148/public/August%202017.png?itok=iSCQqR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229600" cy="129434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www.colorado.gov/pacific/sites/default/files/u/6541/Logo%20tag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068960"/>
            <a:ext cx="3551393" cy="20524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69160" y="3284984"/>
            <a:ext cx="4572000" cy="2862322"/>
          </a:xfrm>
          <a:prstGeom prst="rect">
            <a:avLst/>
          </a:prstGeom>
        </p:spPr>
        <p:txBody>
          <a:bodyPr>
            <a:spAutoFit/>
          </a:bodyPr>
          <a:lstStyle/>
          <a:p>
            <a:r>
              <a:rPr lang="en-US" b="1" dirty="0">
                <a:solidFill>
                  <a:srgbClr val="000000"/>
                </a:solidFill>
                <a:latin typeface="Trebuchet MS" panose="020B0603020202020204" pitchFamily="34" charset="0"/>
              </a:rPr>
              <a:t>Better for you. Better for Colorado. </a:t>
            </a:r>
            <a:r>
              <a:rPr lang="en-US" dirty="0">
                <a:solidFill>
                  <a:srgbClr val="000000"/>
                </a:solidFill>
                <a:latin typeface="Trebuchet MS" panose="020B0603020202020204" pitchFamily="34" charset="0"/>
              </a:rPr>
              <a:t>Look for the Colorado Proud logo at grocery stores, farmers' markets, garden centers and restaurants. By buying locally grown, raised and processed food and agricultural products, you are receiving high quality fresh products and helping Colorado's economy, local farmers, ranchers, greenhouses, manufacturers and processors in your area.</a:t>
            </a:r>
            <a:endParaRPr lang="en-US" dirty="0"/>
          </a:p>
        </p:txBody>
      </p:sp>
    </p:spTree>
    <p:extLst>
      <p:ext uri="{BB962C8B-B14F-4D97-AF65-F5344CB8AC3E}">
        <p14:creationId xmlns:p14="http://schemas.microsoft.com/office/powerpoint/2010/main" val="188718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2688" y="149815"/>
            <a:ext cx="3093488" cy="6403404"/>
          </a:xfrm>
          <a:prstGeom prst="rect">
            <a:avLst/>
          </a:prstGeom>
        </p:spPr>
      </p:pic>
    </p:spTree>
    <p:extLst>
      <p:ext uri="{BB962C8B-B14F-4D97-AF65-F5344CB8AC3E}">
        <p14:creationId xmlns:p14="http://schemas.microsoft.com/office/powerpoint/2010/main" val="632704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7" y="548679"/>
            <a:ext cx="8019430" cy="6010597"/>
          </a:xfrm>
          <a:prstGeom prst="rect">
            <a:avLst/>
          </a:prstGeom>
        </p:spPr>
      </p:pic>
    </p:spTree>
    <p:extLst>
      <p:ext uri="{BB962C8B-B14F-4D97-AF65-F5344CB8AC3E}">
        <p14:creationId xmlns:p14="http://schemas.microsoft.com/office/powerpoint/2010/main" val="50470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556</Words>
  <Application>Microsoft Office PowerPoint</Application>
  <PresentationFormat>On-screen Show (4:3)</PresentationFormat>
  <Paragraphs>55</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FuturaRound-Book</vt:lpstr>
      <vt:lpstr>Georgia</vt:lpstr>
      <vt:lpstr>Oswald</vt:lpstr>
      <vt:lpstr>Trebuchet MS</vt:lpstr>
      <vt:lpstr>Office Theme</vt:lpstr>
      <vt:lpstr>        Building Public Trust in Agriculture Gate to Plate February 15, 2018 </vt:lpstr>
      <vt:lpstr>PowerPoint Presentation</vt:lpstr>
      <vt:lpstr>PowerPoint Presentation</vt:lpstr>
      <vt:lpstr>PowerPoint Presentation</vt:lpstr>
      <vt:lpstr>ANIMAL WELFARE</vt:lpstr>
      <vt:lpstr>Sustainability increased labeling options and Even More Rankings</vt:lpstr>
      <vt:lpstr>Interesting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so what?</vt:lpstr>
      <vt:lpstr>Cultural Cognition</vt:lpstr>
      <vt:lpstr>Acceptance of GMO Jan M. Lucht, Public Acceptance of Plant Biotechnology and GM Crops, Viruses 2015, 7, 4254-4281; doi:10.3390/v7082819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Goddard, Ellen</dc:creator>
  <cp:lastModifiedBy>Goddard, Ellen</cp:lastModifiedBy>
  <cp:revision>7</cp:revision>
  <dcterms:created xsi:type="dcterms:W3CDTF">2018-02-15T12:55:42Z</dcterms:created>
  <dcterms:modified xsi:type="dcterms:W3CDTF">2018-02-15T19:52:53Z</dcterms:modified>
</cp:coreProperties>
</file>